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96" r:id="rId5"/>
    <p:sldId id="259" r:id="rId6"/>
    <p:sldId id="260" r:id="rId7"/>
    <p:sldId id="262" r:id="rId8"/>
    <p:sldId id="263" r:id="rId9"/>
    <p:sldId id="264" r:id="rId10"/>
    <p:sldId id="261" r:id="rId11"/>
    <p:sldId id="295" r:id="rId12"/>
  </p:sldIdLst>
  <p:sldSz cx="18288000" cy="10287000"/>
  <p:notesSz cx="6858000" cy="9144000"/>
  <p:embeddedFontLst>
    <p:embeddedFont>
      <p:font typeface="Arimo" panose="020B0604020202020204" pitchFamily="34" charset="0"/>
      <p:regular r:id="rId14"/>
    </p:embeddedFont>
    <p:embeddedFont>
      <p:font typeface="Funnel Display" pitchFamily="2" charset="0"/>
      <p:regular r:id="rId15"/>
    </p:embeddedFont>
    <p:embeddedFont>
      <p:font typeface="Lexend 1 Light" pitchFamily="2" charset="77"/>
      <p:regular r:id="rId16"/>
    </p:embeddedFont>
    <p:embeddedFont>
      <p:font typeface="Lexend 2" pitchFamily="2" charset="77"/>
      <p:regular r:id="rId17"/>
      <p:bold r:id="rId18"/>
    </p:embeddedFont>
    <p:embeddedFont>
      <p:font typeface="Lexend Deca" pitchFamily="2" charset="77"/>
      <p:regular r:id="rId19"/>
    </p:embeddedFont>
    <p:embeddedFont>
      <p:font typeface="Lexend Light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14D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 autoAdjust="0"/>
    <p:restoredTop sz="94521" autoAdjust="0"/>
  </p:normalViewPr>
  <p:slideViewPr>
    <p:cSldViewPr>
      <p:cViewPr varScale="1">
        <p:scale>
          <a:sx n="69" d="100"/>
          <a:sy n="69" d="100"/>
        </p:scale>
        <p:origin x="256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5686C-89AF-E576-2C91-2AC2B0E9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E2DA07-9E0B-8C1E-3787-C604DCD5D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B69724-AFF9-F962-10CA-95855F1DD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9A4D3-C5AE-9DD9-73BD-A107EBEDC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05AA-1243-9147-9055-A971AE36AB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9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05AA-1243-9147-9055-A971AE36AB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2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1.sv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microsoft.com/office/2007/relationships/hdphoto" Target="../media/hdphoto1.wdp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png"/><Relationship Id="rId18" Type="http://schemas.openxmlformats.org/officeDocument/2006/relationships/image" Target="../media/image23.png"/><Relationship Id="rId26" Type="http://schemas.openxmlformats.org/officeDocument/2006/relationships/image" Target="../media/image6.svg"/><Relationship Id="rId3" Type="http://schemas.openxmlformats.org/officeDocument/2006/relationships/image" Target="../media/image12.emf"/><Relationship Id="rId21" Type="http://schemas.openxmlformats.org/officeDocument/2006/relationships/image" Target="../media/image26.sv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76.emf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5.emf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24" Type="http://schemas.openxmlformats.org/officeDocument/2006/relationships/image" Target="../media/image29.png"/><Relationship Id="rId5" Type="http://schemas.openxmlformats.org/officeDocument/2006/relationships/image" Target="../media/image14.emf"/><Relationship Id="rId15" Type="http://schemas.openxmlformats.org/officeDocument/2006/relationships/image" Target="../media/image74.emf"/><Relationship Id="rId23" Type="http://schemas.openxmlformats.org/officeDocument/2006/relationships/image" Target="../media/image28.svg"/><Relationship Id="rId10" Type="http://schemas.openxmlformats.org/officeDocument/2006/relationships/image" Target="../media/image19.emf"/><Relationship Id="rId19" Type="http://schemas.openxmlformats.org/officeDocument/2006/relationships/image" Target="../media/image24.svg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73.emf"/><Relationship Id="rId22" Type="http://schemas.openxmlformats.org/officeDocument/2006/relationships/image" Target="../media/image27.png"/><Relationship Id="rId27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emf"/><Relationship Id="rId21" Type="http://schemas.openxmlformats.org/officeDocument/2006/relationships/image" Target="../media/image5.pn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24.svg"/><Relationship Id="rId23" Type="http://schemas.openxmlformats.org/officeDocument/2006/relationships/image" Target="../media/image3.png"/><Relationship Id="rId10" Type="http://schemas.openxmlformats.org/officeDocument/2006/relationships/image" Target="../media/image19.emf"/><Relationship Id="rId19" Type="http://schemas.openxmlformats.org/officeDocument/2006/relationships/image" Target="../media/image28.svg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png"/><Relationship Id="rId22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3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6.svg"/><Relationship Id="rId2" Type="http://schemas.openxmlformats.org/officeDocument/2006/relationships/image" Target="../media/image30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23.png"/><Relationship Id="rId4" Type="http://schemas.openxmlformats.org/officeDocument/2006/relationships/image" Target="../media/image31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5.png"/><Relationship Id="rId3" Type="http://schemas.openxmlformats.org/officeDocument/2006/relationships/image" Target="../media/image30.png"/><Relationship Id="rId21" Type="http://schemas.openxmlformats.org/officeDocument/2006/relationships/image" Target="../media/image63.sv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23.png"/><Relationship Id="rId15" Type="http://schemas.openxmlformats.org/officeDocument/2006/relationships/image" Target="../media/image57.png"/><Relationship Id="rId23" Type="http://schemas.openxmlformats.org/officeDocument/2006/relationships/image" Target="../media/image65.svg"/><Relationship Id="rId28" Type="http://schemas.openxmlformats.org/officeDocument/2006/relationships/image" Target="../media/image3.pn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image" Target="../media/image31.sv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verarca.dk/samhande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773688" y="5905246"/>
            <a:ext cx="6740625" cy="947898"/>
          </a:xfrm>
          <a:custGeom>
            <a:avLst/>
            <a:gdLst/>
            <a:ahLst/>
            <a:cxnLst/>
            <a:rect l="l" t="t" r="r" b="b"/>
            <a:pathLst>
              <a:path w="6740625" h="947898">
                <a:moveTo>
                  <a:pt x="0" y="0"/>
                </a:moveTo>
                <a:lnTo>
                  <a:pt x="6740624" y="0"/>
                </a:lnTo>
                <a:lnTo>
                  <a:pt x="6740624" y="947898"/>
                </a:lnTo>
                <a:lnTo>
                  <a:pt x="0" y="947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22" b="-72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4" name="Group 4"/>
          <p:cNvGrpSpPr/>
          <p:nvPr/>
        </p:nvGrpSpPr>
        <p:grpSpPr>
          <a:xfrm>
            <a:off x="7724272" y="4467416"/>
            <a:ext cx="2839453" cy="1061829"/>
            <a:chOff x="0" y="0"/>
            <a:chExt cx="3785938" cy="14157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600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942057" y="2920746"/>
            <a:ext cx="6403886" cy="1175194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1938" y="-289733"/>
            <a:ext cx="12893552" cy="12209488"/>
          </a:xfrm>
          <a:custGeom>
            <a:avLst/>
            <a:gdLst/>
            <a:ahLst/>
            <a:cxnLst/>
            <a:rect l="l" t="t" r="r" b="b"/>
            <a:pathLst>
              <a:path w="12893552" h="12209488">
                <a:moveTo>
                  <a:pt x="0" y="0"/>
                </a:moveTo>
                <a:lnTo>
                  <a:pt x="12893552" y="0"/>
                </a:lnTo>
                <a:lnTo>
                  <a:pt x="12893552" y="12209489"/>
                </a:lnTo>
                <a:lnTo>
                  <a:pt x="0" y="1220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9144000" y="-34587"/>
            <a:ext cx="9144000" cy="10321587"/>
            <a:chOff x="0" y="0"/>
            <a:chExt cx="12192000" cy="137621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2000" cy="13762101"/>
            </a:xfrm>
            <a:custGeom>
              <a:avLst/>
              <a:gdLst/>
              <a:ahLst/>
              <a:cxnLst/>
              <a:rect l="l" t="t" r="r" b="b"/>
              <a:pathLst>
                <a:path w="12192000" h="13762101">
                  <a:moveTo>
                    <a:pt x="0" y="0"/>
                  </a:moveTo>
                  <a:lnTo>
                    <a:pt x="12192000" y="0"/>
                  </a:lnTo>
                  <a:lnTo>
                    <a:pt x="12192000" y="13762101"/>
                  </a:lnTo>
                  <a:lnTo>
                    <a:pt x="0" y="13762101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5" name="Freeform 5"/>
          <p:cNvSpPr/>
          <p:nvPr/>
        </p:nvSpPr>
        <p:spPr>
          <a:xfrm>
            <a:off x="12157802" y="4876615"/>
            <a:ext cx="3116396" cy="649249"/>
          </a:xfrm>
          <a:custGeom>
            <a:avLst/>
            <a:gdLst/>
            <a:ahLst/>
            <a:cxnLst/>
            <a:rect l="l" t="t" r="r" b="b"/>
            <a:pathLst>
              <a:path w="3116396" h="649249">
                <a:moveTo>
                  <a:pt x="0" y="0"/>
                </a:moveTo>
                <a:lnTo>
                  <a:pt x="3116396" y="0"/>
                </a:lnTo>
                <a:lnTo>
                  <a:pt x="3116396" y="649249"/>
                </a:lnTo>
                <a:lnTo>
                  <a:pt x="0" y="649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12304612" y="6030336"/>
            <a:ext cx="2702696" cy="1297294"/>
          </a:xfrm>
          <a:custGeom>
            <a:avLst/>
            <a:gdLst/>
            <a:ahLst/>
            <a:cxnLst/>
            <a:rect l="l" t="t" r="r" b="b"/>
            <a:pathLst>
              <a:path w="2702696" h="1297294">
                <a:moveTo>
                  <a:pt x="0" y="0"/>
                </a:moveTo>
                <a:lnTo>
                  <a:pt x="2702696" y="0"/>
                </a:lnTo>
                <a:lnTo>
                  <a:pt x="2702696" y="1297294"/>
                </a:lnTo>
                <a:lnTo>
                  <a:pt x="0" y="1297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7" name="Group 7"/>
          <p:cNvGrpSpPr/>
          <p:nvPr/>
        </p:nvGrpSpPr>
        <p:grpSpPr>
          <a:xfrm>
            <a:off x="1668427" y="3389521"/>
            <a:ext cx="1420859" cy="309892"/>
            <a:chOff x="0" y="0"/>
            <a:chExt cx="1894479" cy="413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94401" cy="413131"/>
            </a:xfrm>
            <a:custGeom>
              <a:avLst/>
              <a:gdLst/>
              <a:ahLst/>
              <a:cxnLst/>
              <a:rect l="l" t="t" r="r" b="b"/>
              <a:pathLst>
                <a:path w="1894401" h="413131">
                  <a:moveTo>
                    <a:pt x="0" y="0"/>
                  </a:moveTo>
                  <a:lnTo>
                    <a:pt x="1894401" y="0"/>
                  </a:lnTo>
                  <a:lnTo>
                    <a:pt x="1894401" y="413131"/>
                  </a:lnTo>
                  <a:lnTo>
                    <a:pt x="0" y="413131"/>
                  </a:lnTo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894479" cy="41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260"/>
                </a:lnSpc>
              </a:pPr>
              <a:r>
                <a:rPr lang="en-US" sz="105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       Integrationer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90427" y="3503779"/>
            <a:ext cx="81377" cy="81376"/>
            <a:chOff x="0" y="0"/>
            <a:chExt cx="108502" cy="1085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8458" cy="108458"/>
            </a:xfrm>
            <a:custGeom>
              <a:avLst/>
              <a:gdLst/>
              <a:ahLst/>
              <a:cxnLst/>
              <a:rect l="l" t="t" r="r" b="b"/>
              <a:pathLst>
                <a:path w="108458" h="108458">
                  <a:moveTo>
                    <a:pt x="0" y="0"/>
                  </a:moveTo>
                  <a:lnTo>
                    <a:pt x="108458" y="0"/>
                  </a:lnTo>
                  <a:lnTo>
                    <a:pt x="108458" y="108458"/>
                  </a:lnTo>
                  <a:lnTo>
                    <a:pt x="0" y="108458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68427" y="3622521"/>
            <a:ext cx="7353912" cy="3705109"/>
            <a:chOff x="0" y="0"/>
            <a:chExt cx="9805215" cy="49401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05215" cy="4940145"/>
            </a:xfrm>
            <a:custGeom>
              <a:avLst/>
              <a:gdLst/>
              <a:ahLst/>
              <a:cxnLst/>
              <a:rect l="l" t="t" r="r" b="b"/>
              <a:pathLst>
                <a:path w="9805215" h="4940145">
                  <a:moveTo>
                    <a:pt x="0" y="0"/>
                  </a:moveTo>
                  <a:lnTo>
                    <a:pt x="9805215" y="0"/>
                  </a:lnTo>
                  <a:lnTo>
                    <a:pt x="9805215" y="4940145"/>
                  </a:lnTo>
                  <a:lnTo>
                    <a:pt x="0" y="4940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6675"/>
              <a:ext cx="9805215" cy="487347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Gør klima-regnskabet komplet</a:t>
              </a:r>
            </a:p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6C47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med data fra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271903" y="3330445"/>
            <a:ext cx="2876169" cy="715729"/>
          </a:xfrm>
          <a:custGeom>
            <a:avLst/>
            <a:gdLst/>
            <a:ahLst/>
            <a:cxnLst/>
            <a:rect l="l" t="t" r="r" b="b"/>
            <a:pathLst>
              <a:path w="2876169" h="715729">
                <a:moveTo>
                  <a:pt x="0" y="0"/>
                </a:moveTo>
                <a:lnTo>
                  <a:pt x="2876169" y="0"/>
                </a:lnTo>
                <a:lnTo>
                  <a:pt x="2876169" y="715729"/>
                </a:lnTo>
                <a:lnTo>
                  <a:pt x="0" y="715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A815825-2CE3-7863-BACC-56BF74641886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09238D29-E6F3-5075-6D81-D2817E09DB8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5A2C155-D509-EFD7-0A4F-E5385BBEA35D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8587B747-2AE4-88A8-0574-B113F7D8A7D5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6B3986F9-CD72-FC7C-A9E1-993F46B8FAB2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  <p:pic>
        <p:nvPicPr>
          <p:cNvPr id="25" name="Picture 24" descr="A blue and black logo&#10;&#10;AI-generated content may be incorrect.">
            <a:extLst>
              <a:ext uri="{FF2B5EF4-FFF2-40B4-BE49-F238E27FC236}">
                <a16:creationId xmlns:a16="http://schemas.microsoft.com/office/drawing/2014/main" id="{5CD3EBBE-1334-F810-D356-84202167B7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268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801" y="7637498"/>
            <a:ext cx="3116397" cy="539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8D6786E3-7051-F24F-973A-2E4594C2F1F7}"/>
              </a:ext>
            </a:extLst>
          </p:cNvPr>
          <p:cNvSpPr/>
          <p:nvPr/>
        </p:nvSpPr>
        <p:spPr>
          <a:xfrm>
            <a:off x="2000139" y="5143500"/>
            <a:ext cx="1522524" cy="1482470"/>
          </a:xfrm>
          <a:prstGeom prst="ellipse">
            <a:avLst/>
          </a:prstGeom>
          <a:solidFill>
            <a:srgbClr val="0431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6C738-BCE7-1517-977C-3DE681D4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751" y="1090771"/>
            <a:ext cx="15482216" cy="1395140"/>
          </a:xfrm>
        </p:spPr>
        <p:txBody>
          <a:bodyPr vert="horz" lIns="0" tIns="0" rIns="0" bIns="0" rtlCol="0" anchor="ctr">
            <a:normAutofit/>
          </a:bodyPr>
          <a:lstStyle/>
          <a:p>
            <a:pPr algn="l"/>
            <a:r>
              <a:rPr lang="en-US" sz="6000" dirty="0">
                <a:solidFill>
                  <a:srgbClr val="FF6C47"/>
                </a:solidFill>
                <a:latin typeface="Funnel Display" pitchFamily="2" charset="0"/>
              </a:rPr>
              <a:t>Flow</a:t>
            </a:r>
            <a:r>
              <a:rPr lang="en-US" sz="6000" dirty="0"/>
              <a:t>chart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AB18D-0613-4AB7-5415-B34A2E6F6B04}"/>
              </a:ext>
            </a:extLst>
          </p:cNvPr>
          <p:cNvSpPr/>
          <p:nvPr/>
        </p:nvSpPr>
        <p:spPr>
          <a:xfrm>
            <a:off x="16182875" y="4143787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B6C39E-455A-20DC-524A-F5DC5D293400}"/>
              </a:ext>
            </a:extLst>
          </p:cNvPr>
          <p:cNvSpPr/>
          <p:nvPr/>
        </p:nvSpPr>
        <p:spPr>
          <a:xfrm>
            <a:off x="14701705" y="3121639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735C72-CCF8-C46D-E78E-B948A21A42BE}"/>
              </a:ext>
            </a:extLst>
          </p:cNvPr>
          <p:cNvSpPr/>
          <p:nvPr/>
        </p:nvSpPr>
        <p:spPr>
          <a:xfrm>
            <a:off x="14721976" y="7132073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40AE2A-9504-898A-36C3-2FFD2011D7D9}"/>
              </a:ext>
            </a:extLst>
          </p:cNvPr>
          <p:cNvSpPr/>
          <p:nvPr/>
        </p:nvSpPr>
        <p:spPr>
          <a:xfrm>
            <a:off x="16191169" y="5767031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82E9E5A-0230-293B-0D6E-AE4964267A43}"/>
              </a:ext>
            </a:extLst>
          </p:cNvPr>
          <p:cNvGrpSpPr/>
          <p:nvPr/>
        </p:nvGrpSpPr>
        <p:grpSpPr>
          <a:xfrm>
            <a:off x="7037006" y="3575770"/>
            <a:ext cx="3152303" cy="1002832"/>
            <a:chOff x="3891498" y="2939168"/>
            <a:chExt cx="1871663" cy="5954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C3646-FF1D-A0F7-35EA-4AD94A610499}"/>
                </a:ext>
              </a:extLst>
            </p:cNvPr>
            <p:cNvSpPr txBox="1"/>
            <p:nvPr/>
          </p:nvSpPr>
          <p:spPr>
            <a:xfrm>
              <a:off x="3891498" y="3370127"/>
              <a:ext cx="1871663" cy="164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Supplier-Specific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1C159AA-D6D2-881A-6B2B-66ABF220010B}"/>
                </a:ext>
              </a:extLst>
            </p:cNvPr>
            <p:cNvGrpSpPr/>
            <p:nvPr/>
          </p:nvGrpSpPr>
          <p:grpSpPr>
            <a:xfrm>
              <a:off x="4643401" y="2939168"/>
              <a:ext cx="367856" cy="367856"/>
              <a:chOff x="1509713" y="2384869"/>
              <a:chExt cx="367856" cy="36785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53A73D0-4A70-6F24-4F05-45DB5C21DFC3}"/>
                  </a:ext>
                </a:extLst>
              </p:cNvPr>
              <p:cNvSpPr/>
              <p:nvPr/>
            </p:nvSpPr>
            <p:spPr>
              <a:xfrm>
                <a:off x="1509713" y="2384869"/>
                <a:ext cx="367856" cy="367856"/>
              </a:xfrm>
              <a:prstGeom prst="ellipse">
                <a:avLst/>
              </a:prstGeom>
              <a:solidFill>
                <a:srgbClr val="FF6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F21F28F-8AB9-82B7-56A9-D6D56B6A7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5605" y="2482073"/>
                <a:ext cx="196073" cy="173449"/>
              </a:xfrm>
              <a:prstGeom prst="rect">
                <a:avLst/>
              </a:prstGeom>
            </p:spPr>
          </p:pic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7B55EBD0-A691-0890-A7D2-AC6DF036A6BB}"/>
              </a:ext>
            </a:extLst>
          </p:cNvPr>
          <p:cNvGrpSpPr/>
          <p:nvPr/>
        </p:nvGrpSpPr>
        <p:grpSpPr>
          <a:xfrm>
            <a:off x="7647161" y="5221954"/>
            <a:ext cx="1893698" cy="1002317"/>
            <a:chOff x="4253774" y="3916581"/>
            <a:chExt cx="1124373" cy="5951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2E6FDD-C64B-CD83-AB47-1ECF69F5E044}"/>
                </a:ext>
              </a:extLst>
            </p:cNvPr>
            <p:cNvSpPr txBox="1"/>
            <p:nvPr/>
          </p:nvSpPr>
          <p:spPr>
            <a:xfrm>
              <a:off x="4253774" y="4347235"/>
              <a:ext cx="1124373" cy="164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Activity-Based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4406B70-8716-56DB-CB27-4CAC431580A3}"/>
                </a:ext>
              </a:extLst>
            </p:cNvPr>
            <p:cNvGrpSpPr/>
            <p:nvPr/>
          </p:nvGrpSpPr>
          <p:grpSpPr>
            <a:xfrm>
              <a:off x="4643401" y="3916581"/>
              <a:ext cx="367856" cy="367856"/>
              <a:chOff x="1357313" y="2896045"/>
              <a:chExt cx="367856" cy="36785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97ABC4E-42A6-5981-C46C-02E32F43454E}"/>
                  </a:ext>
                </a:extLst>
              </p:cNvPr>
              <p:cNvSpPr/>
              <p:nvPr/>
            </p:nvSpPr>
            <p:spPr>
              <a:xfrm>
                <a:off x="1357313" y="2896045"/>
                <a:ext cx="367856" cy="367856"/>
              </a:xfrm>
              <a:prstGeom prst="ellipse">
                <a:avLst/>
              </a:prstGeom>
              <a:solidFill>
                <a:srgbClr val="FF6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EB4A138-6632-59AA-A4CD-55714E4B9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9430" y="2985364"/>
                <a:ext cx="223622" cy="189219"/>
              </a:xfrm>
              <a:prstGeom prst="rect">
                <a:avLst/>
              </a:prstGeom>
            </p:spPr>
          </p:pic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25F46A0-322F-70E7-C6E4-8CA01B0706B1}"/>
              </a:ext>
            </a:extLst>
          </p:cNvPr>
          <p:cNvGrpSpPr/>
          <p:nvPr/>
        </p:nvGrpSpPr>
        <p:grpSpPr>
          <a:xfrm>
            <a:off x="7017857" y="6873674"/>
            <a:ext cx="3152303" cy="977987"/>
            <a:chOff x="3891498" y="4789077"/>
            <a:chExt cx="1871663" cy="5806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E9E6BF-9AD7-5FF9-0CE1-1600921E1400}"/>
                </a:ext>
              </a:extLst>
            </p:cNvPr>
            <p:cNvSpPr txBox="1"/>
            <p:nvPr/>
          </p:nvSpPr>
          <p:spPr>
            <a:xfrm>
              <a:off x="3891498" y="5205284"/>
              <a:ext cx="1871663" cy="164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Spend-Based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718B42A-17B0-E43A-1947-F6A91F064E8E}"/>
                </a:ext>
              </a:extLst>
            </p:cNvPr>
            <p:cNvGrpSpPr/>
            <p:nvPr/>
          </p:nvGrpSpPr>
          <p:grpSpPr>
            <a:xfrm>
              <a:off x="4643401" y="4789077"/>
              <a:ext cx="367856" cy="367856"/>
              <a:chOff x="1390651" y="3594100"/>
              <a:chExt cx="367856" cy="36785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1936578-1C0D-4EFC-B8AF-EA15842B253A}"/>
                  </a:ext>
                </a:extLst>
              </p:cNvPr>
              <p:cNvSpPr/>
              <p:nvPr/>
            </p:nvSpPr>
            <p:spPr>
              <a:xfrm>
                <a:off x="1390651" y="3594100"/>
                <a:ext cx="367856" cy="367856"/>
              </a:xfrm>
              <a:prstGeom prst="ellipse">
                <a:avLst/>
              </a:prstGeom>
              <a:solidFill>
                <a:srgbClr val="FF6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496BF38-BA70-F0FE-21A3-97C645E4A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8753" y="3670524"/>
                <a:ext cx="210550" cy="210550"/>
              </a:xfrm>
              <a:prstGeom prst="rect">
                <a:avLst/>
              </a:prstGeom>
            </p:spPr>
          </p:pic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78B4450-32FD-46AE-CE41-7924BEAAE959}"/>
              </a:ext>
            </a:extLst>
          </p:cNvPr>
          <p:cNvGrpSpPr/>
          <p:nvPr/>
        </p:nvGrpSpPr>
        <p:grpSpPr>
          <a:xfrm>
            <a:off x="4827408" y="4540572"/>
            <a:ext cx="2601867" cy="2601867"/>
            <a:chOff x="1766195" y="2987056"/>
            <a:chExt cx="1544845" cy="1544845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3F7C187-9712-79EF-46C9-C1AA1CB50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6195" y="2987056"/>
              <a:ext cx="1544845" cy="1544845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F696151-B87C-75F6-88AE-5F5C937FCF19}"/>
                </a:ext>
              </a:extLst>
            </p:cNvPr>
            <p:cNvGrpSpPr/>
            <p:nvPr/>
          </p:nvGrpSpPr>
          <p:grpSpPr>
            <a:xfrm>
              <a:off x="2193723" y="3427938"/>
              <a:ext cx="698735" cy="698735"/>
              <a:chOff x="1252354" y="3249614"/>
              <a:chExt cx="698735" cy="698735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89C44A3-0A4D-4053-E9E6-95F8A13FD2A8}"/>
                  </a:ext>
                </a:extLst>
              </p:cNvPr>
              <p:cNvSpPr/>
              <p:nvPr/>
            </p:nvSpPr>
            <p:spPr>
              <a:xfrm>
                <a:off x="1252354" y="3249614"/>
                <a:ext cx="698735" cy="698735"/>
              </a:xfrm>
              <a:prstGeom prst="ellipse">
                <a:avLst/>
              </a:prstGeom>
              <a:solidFill>
                <a:srgbClr val="FF6C47"/>
              </a:solidFill>
              <a:ln w="76200">
                <a:solidFill>
                  <a:srgbClr val="FF6C47">
                    <a:alpha val="23461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56F3E81-B0B6-424B-FEEC-E30E8C3BB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2673" y="3455778"/>
                <a:ext cx="498097" cy="286406"/>
              </a:xfrm>
              <a:prstGeom prst="rect">
                <a:avLst/>
              </a:prstGeom>
            </p:spPr>
          </p:pic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D1FF771-E2DC-00B9-D35F-ECBFB8BC6BC9}"/>
              </a:ext>
            </a:extLst>
          </p:cNvPr>
          <p:cNvSpPr txBox="1"/>
          <p:nvPr/>
        </p:nvSpPr>
        <p:spPr>
          <a:xfrm>
            <a:off x="3657600" y="4932263"/>
            <a:ext cx="188475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Microsoft </a:t>
            </a:r>
            <a:br>
              <a:rPr lang="en-US" sz="1500" dirty="0">
                <a:latin typeface="Lexend Light" pitchFamily="2" charset="77"/>
              </a:rPr>
            </a:br>
            <a:r>
              <a:rPr lang="en-US" sz="1500" dirty="0">
                <a:latin typeface="Lexend Light" pitchFamily="2" charset="77"/>
              </a:rPr>
              <a:t>Dynamics 365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38DC41-D555-E4C9-6113-07374C381CA3}"/>
              </a:ext>
            </a:extLst>
          </p:cNvPr>
          <p:cNvSpPr txBox="1"/>
          <p:nvPr/>
        </p:nvSpPr>
        <p:spPr>
          <a:xfrm>
            <a:off x="5195157" y="3537194"/>
            <a:ext cx="210227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VISMA </a:t>
            </a:r>
            <a:br>
              <a:rPr lang="en-US" sz="1500" dirty="0">
                <a:latin typeface="Lexend Light" pitchFamily="2" charset="77"/>
              </a:rPr>
            </a:br>
            <a:r>
              <a:rPr lang="en-US" sz="1500" dirty="0">
                <a:latin typeface="Lexend Light" pitchFamily="2" charset="77"/>
              </a:rPr>
              <a:t>e-</a:t>
            </a:r>
            <a:r>
              <a:rPr lang="en-US" sz="1500" dirty="0" err="1">
                <a:latin typeface="Lexend Light" pitchFamily="2" charset="77"/>
              </a:rPr>
              <a:t>conomic</a:t>
            </a:r>
            <a:endParaRPr lang="en-US" sz="1500" dirty="0">
              <a:latin typeface="Lexend Ligh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600890-6A9B-DD21-114D-65173BBCD60C}"/>
              </a:ext>
            </a:extLst>
          </p:cNvPr>
          <p:cNvSpPr txBox="1"/>
          <p:nvPr/>
        </p:nvSpPr>
        <p:spPr>
          <a:xfrm>
            <a:off x="3747330" y="7655868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UNICONTA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D58E2F-2847-2EFD-205F-D5DFA5E074FA}"/>
              </a:ext>
            </a:extLst>
          </p:cNvPr>
          <p:cNvSpPr txBox="1"/>
          <p:nvPr/>
        </p:nvSpPr>
        <p:spPr>
          <a:xfrm>
            <a:off x="5316502" y="8409065"/>
            <a:ext cx="175274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Microsoft Dynamics NAV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B5283C-81B7-28E1-1C7F-B1E39B9BE8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091696" y="5658804"/>
            <a:ext cx="224088" cy="2636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E117E4-52E6-B52D-9797-6CD92E10E3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250502" y="5662752"/>
            <a:ext cx="224088" cy="2636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69CD6EA-EBA7-5A78-1538-777D7E25E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3354133" y="5652057"/>
            <a:ext cx="224088" cy="2636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D75E8FE-891F-14F5-6DEC-044BCF1DE3C2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14829409" y="3231635"/>
            <a:ext cx="334658" cy="371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738A5D-5413-C334-5FF1-984E190F7BED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14869772" y="7255586"/>
            <a:ext cx="323963" cy="3811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FD728F-92E6-61DE-3307-E1A7ADB32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16303092" y="5865899"/>
            <a:ext cx="395709" cy="37592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5B247CF-8EB6-2EFB-B66D-CEFBFA3BEF04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6278755" y="4267013"/>
            <a:ext cx="427793" cy="33479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786C6E1-8FFB-4017-79C6-9D044F33FD1E}"/>
              </a:ext>
            </a:extLst>
          </p:cNvPr>
          <p:cNvSpPr txBox="1"/>
          <p:nvPr/>
        </p:nvSpPr>
        <p:spPr>
          <a:xfrm>
            <a:off x="15639743" y="6454688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Kunder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843E657-B17D-114C-BABD-2680C8B5AE6B}"/>
              </a:ext>
            </a:extLst>
          </p:cNvPr>
          <p:cNvSpPr txBox="1"/>
          <p:nvPr/>
        </p:nvSpPr>
        <p:spPr>
          <a:xfrm>
            <a:off x="14141945" y="7836248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Revisor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7BA496-6C20-0D74-DDE1-6AA8685CC454}"/>
              </a:ext>
            </a:extLst>
          </p:cNvPr>
          <p:cNvSpPr txBox="1"/>
          <p:nvPr/>
        </p:nvSpPr>
        <p:spPr>
          <a:xfrm>
            <a:off x="14141945" y="3799706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err="1">
                <a:latin typeface="Lexend Light" pitchFamily="2" charset="77"/>
              </a:rPr>
              <a:t>Bestyrelse</a:t>
            </a:r>
            <a:endParaRPr lang="en-US" sz="1500" dirty="0">
              <a:latin typeface="Lexend Light" pitchFamily="2" charset="7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FE1D57-52F6-BA02-CE65-FFD660ED07F3}"/>
              </a:ext>
            </a:extLst>
          </p:cNvPr>
          <p:cNvSpPr txBox="1"/>
          <p:nvPr/>
        </p:nvSpPr>
        <p:spPr>
          <a:xfrm>
            <a:off x="15631448" y="4813929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Bank</a:t>
            </a:r>
          </a:p>
        </p:txBody>
      </p: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2DD151D6-E0F9-7D96-6325-47784BFC507F}"/>
              </a:ext>
            </a:extLst>
          </p:cNvPr>
          <p:cNvCxnSpPr>
            <a:cxnSpLocks/>
            <a:stCxn id="3" idx="2"/>
          </p:cNvCxnSpPr>
          <p:nvPr/>
        </p:nvCxnSpPr>
        <p:spPr>
          <a:xfrm rot="10800000" flipV="1">
            <a:off x="15542364" y="4453562"/>
            <a:ext cx="640512" cy="1403288"/>
          </a:xfrm>
          <a:prstGeom prst="bentConnector3">
            <a:avLst/>
          </a:prstGeom>
          <a:ln w="12700">
            <a:gradFill>
              <a:gsLst>
                <a:gs pos="0">
                  <a:srgbClr val="FF6C47">
                    <a:alpha val="20918"/>
                  </a:srgbClr>
                </a:gs>
                <a:gs pos="45000">
                  <a:srgbClr val="FF6C47"/>
                </a:gs>
                <a:gs pos="86000">
                  <a:srgbClr val="FF6C47">
                    <a:alpha val="16911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B9D5A67-3889-0A48-F4F9-BF2F2F11973F}"/>
              </a:ext>
            </a:extLst>
          </p:cNvPr>
          <p:cNvCxnSpPr>
            <a:cxnSpLocks/>
          </p:cNvCxnSpPr>
          <p:nvPr/>
        </p:nvCxnSpPr>
        <p:spPr>
          <a:xfrm>
            <a:off x="15019886" y="6254588"/>
            <a:ext cx="0" cy="742601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162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C9E2E01-C0D4-D3BF-86ED-A6AAEC77EBA0}"/>
              </a:ext>
            </a:extLst>
          </p:cNvPr>
          <p:cNvCxnSpPr>
            <a:cxnSpLocks/>
          </p:cNvCxnSpPr>
          <p:nvPr/>
        </p:nvCxnSpPr>
        <p:spPr>
          <a:xfrm flipV="1">
            <a:off x="15011480" y="4176978"/>
            <a:ext cx="10062" cy="896133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162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E62E254A-2761-1444-E208-AE4EE09FB054}"/>
              </a:ext>
            </a:extLst>
          </p:cNvPr>
          <p:cNvCxnSpPr>
            <a:cxnSpLocks/>
          </p:cNvCxnSpPr>
          <p:nvPr/>
        </p:nvCxnSpPr>
        <p:spPr>
          <a:xfrm>
            <a:off x="15542364" y="6099690"/>
            <a:ext cx="631401" cy="0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8983EBE-952F-50C0-B559-6C3DFDDED51E}"/>
              </a:ext>
            </a:extLst>
          </p:cNvPr>
          <p:cNvGrpSpPr/>
          <p:nvPr/>
        </p:nvGrpSpPr>
        <p:grpSpPr>
          <a:xfrm>
            <a:off x="15685835" y="5406716"/>
            <a:ext cx="342234" cy="342234"/>
            <a:chOff x="10065642" y="3697985"/>
            <a:chExt cx="203200" cy="20320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594575F9-4486-F2F3-D3D9-FC416D29B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AE81608-1906-1B0C-204C-16625BAC9163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D603B92-37A7-D267-FD5E-C0D7102E058E}"/>
              </a:ext>
            </a:extLst>
          </p:cNvPr>
          <p:cNvGrpSpPr/>
          <p:nvPr/>
        </p:nvGrpSpPr>
        <p:grpSpPr>
          <a:xfrm>
            <a:off x="14847833" y="4022624"/>
            <a:ext cx="342234" cy="342234"/>
            <a:chOff x="10065642" y="3697985"/>
            <a:chExt cx="203200" cy="203200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0368BC11-C810-1A56-8F53-946FC0360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D6ADE6D-78C6-C866-B2DB-39195FC911F3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A54D3C50-2119-4BAA-7ACA-9FD45FD6E95B}"/>
              </a:ext>
            </a:extLst>
          </p:cNvPr>
          <p:cNvGrpSpPr/>
          <p:nvPr/>
        </p:nvGrpSpPr>
        <p:grpSpPr>
          <a:xfrm>
            <a:off x="15921294" y="5922162"/>
            <a:ext cx="342234" cy="342234"/>
            <a:chOff x="10065642" y="3697985"/>
            <a:chExt cx="203200" cy="203200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1F6A509-DAF8-3294-3B0B-3B2EF7316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12A50F6-D78D-F3C4-FF38-5909F30DAC22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CE2EF5B-8D9A-242D-6B38-4420CCA0D69A}"/>
              </a:ext>
            </a:extLst>
          </p:cNvPr>
          <p:cNvGrpSpPr/>
          <p:nvPr/>
        </p:nvGrpSpPr>
        <p:grpSpPr>
          <a:xfrm>
            <a:off x="14848767" y="6836868"/>
            <a:ext cx="342234" cy="342234"/>
            <a:chOff x="10065642" y="3697985"/>
            <a:chExt cx="203200" cy="20320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9AD4DE4-D9F2-6E57-685B-47C65BBE6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9F8CFF9-D70E-950C-2439-52D437B1BE99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918AFBD-652B-9F8B-1253-A8368624C343}"/>
              </a:ext>
            </a:extLst>
          </p:cNvPr>
          <p:cNvGrpSpPr/>
          <p:nvPr/>
        </p:nvGrpSpPr>
        <p:grpSpPr>
          <a:xfrm>
            <a:off x="4290198" y="4225454"/>
            <a:ext cx="619553" cy="619553"/>
            <a:chOff x="1056972" y="3820101"/>
            <a:chExt cx="367856" cy="367856"/>
          </a:xfrm>
        </p:grpSpPr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4DCE69E-7C47-AE70-6C04-E5438FC0753B}"/>
                </a:ext>
              </a:extLst>
            </p:cNvPr>
            <p:cNvSpPr/>
            <p:nvPr/>
          </p:nvSpPr>
          <p:spPr>
            <a:xfrm>
              <a:off x="1056972" y="3820101"/>
              <a:ext cx="367856" cy="367856"/>
            </a:xfrm>
            <a:prstGeom prst="ellipse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767676"/>
                </a:solidFill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38F22FF4-B9B5-BEA3-2765-17BB742A6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72351" y="3874517"/>
              <a:ext cx="157534" cy="255313"/>
            </a:xfrm>
            <a:prstGeom prst="rect">
              <a:avLst/>
            </a:prstGeom>
          </p:spPr>
        </p:pic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1D2C581-8405-2AE3-0E93-94824A33F8DD}"/>
              </a:ext>
            </a:extLst>
          </p:cNvPr>
          <p:cNvGrpSpPr/>
          <p:nvPr/>
        </p:nvGrpSpPr>
        <p:grpSpPr>
          <a:xfrm>
            <a:off x="5936520" y="2854139"/>
            <a:ext cx="619553" cy="619553"/>
            <a:chOff x="1422791" y="3873763"/>
            <a:chExt cx="367856" cy="367856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88931C14-AD22-F0D3-5472-71A64F5C699B}"/>
                </a:ext>
              </a:extLst>
            </p:cNvPr>
            <p:cNvSpPr/>
            <p:nvPr/>
          </p:nvSpPr>
          <p:spPr>
            <a:xfrm>
              <a:off x="1422791" y="3873763"/>
              <a:ext cx="367856" cy="367856"/>
            </a:xfrm>
            <a:prstGeom prst="ellipse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767676"/>
                </a:solidFill>
              </a:endParaRPr>
            </a:p>
          </p:txBody>
        </p: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2FBA516D-7370-57F4-8C1B-AEC195775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78185" y="3916884"/>
              <a:ext cx="238937" cy="221017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EC567ED-8B36-C440-EC5B-30410F56E205}"/>
              </a:ext>
            </a:extLst>
          </p:cNvPr>
          <p:cNvGrpSpPr/>
          <p:nvPr/>
        </p:nvGrpSpPr>
        <p:grpSpPr>
          <a:xfrm>
            <a:off x="4307088" y="6954431"/>
            <a:ext cx="619553" cy="619553"/>
            <a:chOff x="2263289" y="3832123"/>
            <a:chExt cx="367856" cy="367856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8F3A60D-6C2F-F4E3-2838-7D0FE765A20D}"/>
                </a:ext>
              </a:extLst>
            </p:cNvPr>
            <p:cNvSpPr/>
            <p:nvPr/>
          </p:nvSpPr>
          <p:spPr>
            <a:xfrm>
              <a:off x="2263289" y="3832123"/>
              <a:ext cx="367856" cy="367856"/>
            </a:xfrm>
            <a:prstGeom prst="ellipse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767676"/>
                </a:solidFill>
              </a:endParaRPr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8E90C9C8-7963-2191-F17C-1D8FB7075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34815" y="3906971"/>
              <a:ext cx="222439" cy="222439"/>
            </a:xfrm>
            <a:prstGeom prst="rect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EDC36A3-BEEB-2914-B5A4-2140E44E750D}"/>
              </a:ext>
            </a:extLst>
          </p:cNvPr>
          <p:cNvGrpSpPr/>
          <p:nvPr/>
        </p:nvGrpSpPr>
        <p:grpSpPr>
          <a:xfrm>
            <a:off x="5895129" y="7699342"/>
            <a:ext cx="619553" cy="619553"/>
            <a:chOff x="1822905" y="3859657"/>
            <a:chExt cx="367856" cy="36785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E746761-43E9-528E-9D50-B79A0631316B}"/>
                </a:ext>
              </a:extLst>
            </p:cNvPr>
            <p:cNvSpPr/>
            <p:nvPr/>
          </p:nvSpPr>
          <p:spPr>
            <a:xfrm>
              <a:off x="1822905" y="3859657"/>
              <a:ext cx="367856" cy="367856"/>
            </a:xfrm>
            <a:prstGeom prst="ellipse">
              <a:avLst/>
            </a:prstGeom>
            <a:solidFill>
              <a:srgbClr val="7676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rgbClr val="767676"/>
                </a:solidFill>
              </a:endParaRPr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EB29F10A-0A66-EDE3-FCBD-7783DF8E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65621" y="3946322"/>
              <a:ext cx="277323" cy="192920"/>
            </a:xfrm>
            <a:prstGeom prst="rect">
              <a:avLst/>
            </a:prstGeom>
          </p:spPr>
        </p:pic>
      </p:grpSp>
      <p:cxnSp>
        <p:nvCxnSpPr>
          <p:cNvPr id="154" name="Elbow Connector 153">
            <a:extLst>
              <a:ext uri="{FF2B5EF4-FFF2-40B4-BE49-F238E27FC236}">
                <a16:creationId xmlns:a16="http://schemas.microsoft.com/office/drawing/2014/main" id="{EDED7F52-05E6-AE01-2868-DD9062AE99AF}"/>
              </a:ext>
            </a:extLst>
          </p:cNvPr>
          <p:cNvCxnSpPr>
            <a:cxnSpLocks/>
            <a:endCxn id="139" idx="0"/>
          </p:cNvCxnSpPr>
          <p:nvPr/>
        </p:nvCxnSpPr>
        <p:spPr>
          <a:xfrm rot="5400000">
            <a:off x="4475209" y="5978053"/>
            <a:ext cx="1118035" cy="834721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rgbClr val="FF6C47">
                    <a:alpha val="20918"/>
                  </a:srgbClr>
                </a:gs>
                <a:gs pos="45000">
                  <a:srgbClr val="FF6C47"/>
                </a:gs>
                <a:gs pos="86000">
                  <a:srgbClr val="FF6C47">
                    <a:alpha val="16911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3CAA0B1-6A5F-5BE7-A923-52082C390F9F}"/>
              </a:ext>
            </a:extLst>
          </p:cNvPr>
          <p:cNvCxnSpPr>
            <a:cxnSpLocks/>
          </p:cNvCxnSpPr>
          <p:nvPr/>
        </p:nvCxnSpPr>
        <p:spPr>
          <a:xfrm flipV="1">
            <a:off x="6246793" y="4169498"/>
            <a:ext cx="0" cy="848895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54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5E30B8A-78A6-48AA-0F31-7E51C09FAB0C}"/>
              </a:ext>
            </a:extLst>
          </p:cNvPr>
          <p:cNvCxnSpPr>
            <a:cxnSpLocks/>
            <a:stCxn id="138" idx="0"/>
            <a:endCxn id="164" idx="2"/>
          </p:cNvCxnSpPr>
          <p:nvPr/>
        </p:nvCxnSpPr>
        <p:spPr>
          <a:xfrm flipH="1" flipV="1">
            <a:off x="6198900" y="6740777"/>
            <a:ext cx="6006" cy="958565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162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5DABDD6-102D-CBB5-8955-5486F7E3805F}"/>
              </a:ext>
            </a:extLst>
          </p:cNvPr>
          <p:cNvGrpSpPr/>
          <p:nvPr/>
        </p:nvGrpSpPr>
        <p:grpSpPr>
          <a:xfrm>
            <a:off x="6027783" y="6398543"/>
            <a:ext cx="342234" cy="342234"/>
            <a:chOff x="10065642" y="3697985"/>
            <a:chExt cx="203200" cy="20320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B68D0B7B-120A-17BD-A718-71F1029B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846DE6AD-8F17-673F-640C-D57A06994192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18E53E69-19FC-FA33-A2B6-9509B19C5A94}"/>
              </a:ext>
            </a:extLst>
          </p:cNvPr>
          <p:cNvGrpSpPr/>
          <p:nvPr/>
        </p:nvGrpSpPr>
        <p:grpSpPr>
          <a:xfrm>
            <a:off x="5407155" y="4428284"/>
            <a:ext cx="342234" cy="342234"/>
            <a:chOff x="10065642" y="3697985"/>
            <a:chExt cx="203200" cy="203200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8A63A9A2-23D6-AAE4-D300-BBE64ABE1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47DA898-63F4-1D2B-0BBB-1CECA1184D5E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CA50335-0A63-BFF4-9C0D-27785D994BB2}"/>
              </a:ext>
            </a:extLst>
          </p:cNvPr>
          <p:cNvGrpSpPr/>
          <p:nvPr/>
        </p:nvGrpSpPr>
        <p:grpSpPr>
          <a:xfrm>
            <a:off x="5233378" y="6254588"/>
            <a:ext cx="342234" cy="342234"/>
            <a:chOff x="10065642" y="3697985"/>
            <a:chExt cx="203200" cy="203200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35AD6DE7-C1E0-7B9C-F4AB-963629EF6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55FB0B88-CE89-7960-F8E3-957EF1772B9D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E70CE1A-463A-ABBA-E3F5-127C1121D15E}"/>
              </a:ext>
            </a:extLst>
          </p:cNvPr>
          <p:cNvGrpSpPr/>
          <p:nvPr/>
        </p:nvGrpSpPr>
        <p:grpSpPr>
          <a:xfrm>
            <a:off x="6064684" y="4852350"/>
            <a:ext cx="342234" cy="342234"/>
            <a:chOff x="10065642" y="3697985"/>
            <a:chExt cx="203200" cy="203200"/>
          </a:xfrm>
        </p:grpSpPr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FBD7940-73F4-DEA3-8FC1-1B3DF0300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20846D78-CBE1-BBAB-A080-3883DFA78B1C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68F3F275-8E93-E26B-9EFA-47D9261429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59018" y="1275066"/>
            <a:ext cx="1771650" cy="9906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3D2BB40-D613-8614-2F6A-83A448CF21FE}"/>
              </a:ext>
            </a:extLst>
          </p:cNvPr>
          <p:cNvGrpSpPr/>
          <p:nvPr/>
        </p:nvGrpSpPr>
        <p:grpSpPr>
          <a:xfrm>
            <a:off x="11466358" y="5284598"/>
            <a:ext cx="1173860" cy="1173860"/>
            <a:chOff x="7696643" y="3587531"/>
            <a:chExt cx="413035" cy="4130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6ECA23-9DF5-EACE-E393-A8CE9ABB4694}"/>
                </a:ext>
              </a:extLst>
            </p:cNvPr>
            <p:cNvSpPr/>
            <p:nvPr/>
          </p:nvSpPr>
          <p:spPr>
            <a:xfrm>
              <a:off x="7696643" y="3587531"/>
              <a:ext cx="413035" cy="413035"/>
            </a:xfrm>
            <a:prstGeom prst="ellipse">
              <a:avLst/>
            </a:prstGeom>
            <a:solidFill>
              <a:srgbClr val="2666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3882160-BB0B-D0BD-4D69-A69BC202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769264" y="3676878"/>
              <a:ext cx="269356" cy="26935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8B6E21B-E17D-DE78-4696-5ECED08946CA}"/>
              </a:ext>
            </a:extLst>
          </p:cNvPr>
          <p:cNvSpPr txBox="1"/>
          <p:nvPr/>
        </p:nvSpPr>
        <p:spPr>
          <a:xfrm>
            <a:off x="11002376" y="6412518"/>
            <a:ext cx="210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CO2-aftryk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D10ED6AE-A69E-A9DE-5A0B-00B028058C3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72316" y="5254576"/>
            <a:ext cx="950267" cy="1173860"/>
          </a:xfrm>
          <a:prstGeom prst="rect">
            <a:avLst/>
          </a:prstGeom>
        </p:spPr>
      </p:pic>
      <p:cxnSp>
        <p:nvCxnSpPr>
          <p:cNvPr id="72" name="Elbow Connector 150">
            <a:extLst>
              <a:ext uri="{FF2B5EF4-FFF2-40B4-BE49-F238E27FC236}">
                <a16:creationId xmlns:a16="http://schemas.microsoft.com/office/drawing/2014/main" id="{E09CF246-6D48-CC2E-A367-6578D1099953}"/>
              </a:ext>
            </a:extLst>
          </p:cNvPr>
          <p:cNvCxnSpPr>
            <a:cxnSpLocks/>
            <a:endCxn id="136" idx="6"/>
          </p:cNvCxnSpPr>
          <p:nvPr/>
        </p:nvCxnSpPr>
        <p:spPr>
          <a:xfrm rot="10800000">
            <a:off x="4909750" y="4535231"/>
            <a:ext cx="1331928" cy="479697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rgbClr val="FF6C47">
                    <a:alpha val="20918"/>
                  </a:srgbClr>
                </a:gs>
                <a:gs pos="45000">
                  <a:srgbClr val="FF6C47"/>
                </a:gs>
                <a:gs pos="86000">
                  <a:srgbClr val="FF6C47">
                    <a:alpha val="16911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1E5B4DF4-FE7B-3DE0-CA88-4134AC9B0A12}"/>
              </a:ext>
            </a:extLst>
          </p:cNvPr>
          <p:cNvSpPr txBox="1">
            <a:spLocks/>
          </p:cNvSpPr>
          <p:nvPr/>
        </p:nvSpPr>
        <p:spPr>
          <a:xfrm>
            <a:off x="1" y="9555956"/>
            <a:ext cx="853436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algn="ctr">
              <a:lnSpc>
                <a:spcPts val="3150"/>
              </a:lnSpc>
              <a:spcAft>
                <a:spcPts val="900"/>
              </a:spcAft>
              <a:buClr>
                <a:srgbClr val="FF6C47"/>
              </a:buClr>
            </a:pPr>
            <a:fld id="{EA9EBA29-2D59-4E81-A5B2-D9A22F11F39F}" type="slidenum">
              <a:rPr lang="lv-LV" sz="1575">
                <a:solidFill>
                  <a:srgbClr val="767676"/>
                </a:solidFill>
                <a:latin typeface="Lexend Light" pitchFamily="2" charset="0"/>
              </a:rPr>
              <a:pPr marL="14288" algn="ctr">
                <a:lnSpc>
                  <a:spcPts val="3150"/>
                </a:lnSpc>
                <a:spcAft>
                  <a:spcPts val="900"/>
                </a:spcAft>
                <a:buClr>
                  <a:srgbClr val="FF6C47"/>
                </a:buClr>
              </a:pPr>
              <a:t>11</a:t>
            </a:fld>
            <a:endParaRPr lang="lv-LV" sz="1575" dirty="0">
              <a:solidFill>
                <a:srgbClr val="767676"/>
              </a:solidFill>
              <a:latin typeface="Lexend Light" pitchFamily="2" charset="0"/>
            </a:endParaRPr>
          </a:p>
        </p:txBody>
      </p:sp>
      <p:pic>
        <p:nvPicPr>
          <p:cNvPr id="41" name="Picture 40" descr="A white dots on a black background&#10;&#10;AI-generated content may be incorrect.">
            <a:extLst>
              <a:ext uri="{FF2B5EF4-FFF2-40B4-BE49-F238E27FC236}">
                <a16:creationId xmlns:a16="http://schemas.microsoft.com/office/drawing/2014/main" id="{8CD3CA06-BD2E-D234-AFCB-9EBAD276FC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59" y="5321953"/>
            <a:ext cx="1170446" cy="1170446"/>
          </a:xfrm>
          <a:prstGeom prst="rect">
            <a:avLst/>
          </a:prstGeom>
        </p:spPr>
      </p:pic>
      <p:cxnSp>
        <p:nvCxnSpPr>
          <p:cNvPr id="50" name="Elbow Connector 150">
            <a:extLst>
              <a:ext uri="{FF2B5EF4-FFF2-40B4-BE49-F238E27FC236}">
                <a16:creationId xmlns:a16="http://schemas.microsoft.com/office/drawing/2014/main" id="{0175305A-C7F4-1327-FAE5-63E6ADA77438}"/>
              </a:ext>
            </a:extLst>
          </p:cNvPr>
          <p:cNvCxnSpPr>
            <a:cxnSpLocks/>
            <a:stCxn id="30" idx="2"/>
            <a:endCxn id="45" idx="6"/>
          </p:cNvCxnSpPr>
          <p:nvPr/>
        </p:nvCxnSpPr>
        <p:spPr>
          <a:xfrm rot="10800000" flipV="1">
            <a:off x="3522663" y="5871531"/>
            <a:ext cx="2024798" cy="13204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rgbClr val="FF6C47">
                    <a:alpha val="20918"/>
                  </a:srgbClr>
                </a:gs>
                <a:gs pos="45000">
                  <a:srgbClr val="FF6C47"/>
                </a:gs>
                <a:gs pos="86000">
                  <a:srgbClr val="FF6C47">
                    <a:alpha val="16911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F7042F7-EA2F-4319-F056-E920A3BD63BE}"/>
              </a:ext>
            </a:extLst>
          </p:cNvPr>
          <p:cNvGrpSpPr/>
          <p:nvPr/>
        </p:nvGrpSpPr>
        <p:grpSpPr>
          <a:xfrm>
            <a:off x="4305966" y="5715666"/>
            <a:ext cx="342234" cy="342234"/>
            <a:chOff x="10065642" y="3697985"/>
            <a:chExt cx="203200" cy="2032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5D767CE-A24F-891F-FB6E-20DD23F8E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7573C58-ACC4-ACD4-741F-6EDC997625D6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6" name="Freeform 12">
            <a:extLst>
              <a:ext uri="{FF2B5EF4-FFF2-40B4-BE49-F238E27FC236}">
                <a16:creationId xmlns:a16="http://schemas.microsoft.com/office/drawing/2014/main" id="{FCF61933-F75B-3C18-353F-F8CA97A19747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58" name="Group 4">
            <a:extLst>
              <a:ext uri="{FF2B5EF4-FFF2-40B4-BE49-F238E27FC236}">
                <a16:creationId xmlns:a16="http://schemas.microsoft.com/office/drawing/2014/main" id="{8C0E8A14-8EA5-7544-6082-386440A7F970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9E9E9454-11C1-2DD3-5FC6-52082B4A5FD9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66" name="TextBox 6">
              <a:extLst>
                <a:ext uri="{FF2B5EF4-FFF2-40B4-BE49-F238E27FC236}">
                  <a16:creationId xmlns:a16="http://schemas.microsoft.com/office/drawing/2014/main" id="{86E67002-0379-7EBC-3EEC-580F78233BB5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67" name="Freeform 7">
            <a:extLst>
              <a:ext uri="{FF2B5EF4-FFF2-40B4-BE49-F238E27FC236}">
                <a16:creationId xmlns:a16="http://schemas.microsoft.com/office/drawing/2014/main" id="{8C4F56BE-95C4-0100-CC3C-05F1DE2E5341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D7E3C6-6669-0CBB-945D-353A894751B0}"/>
              </a:ext>
            </a:extLst>
          </p:cNvPr>
          <p:cNvSpPr txBox="1"/>
          <p:nvPr/>
        </p:nvSpPr>
        <p:spPr>
          <a:xfrm>
            <a:off x="1233558" y="6724516"/>
            <a:ext cx="3152303" cy="27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/>
              <a:t>Samhandel</a:t>
            </a:r>
            <a:r>
              <a:rPr lang="en-US" dirty="0"/>
              <a:t> ERP/Faktura</a:t>
            </a:r>
          </a:p>
        </p:txBody>
      </p:sp>
    </p:spTree>
    <p:extLst>
      <p:ext uri="{BB962C8B-B14F-4D97-AF65-F5344CB8AC3E}">
        <p14:creationId xmlns:p14="http://schemas.microsoft.com/office/powerpoint/2010/main" val="8132977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1639795" y="2571465"/>
            <a:ext cx="13716000" cy="5144070"/>
            <a:chOff x="0" y="0"/>
            <a:chExt cx="18288000" cy="68587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6858760"/>
            </a:xfrm>
            <a:custGeom>
              <a:avLst/>
              <a:gdLst/>
              <a:ahLst/>
              <a:cxnLst/>
              <a:rect l="l" t="t" r="r" b="b"/>
              <a:pathLst>
                <a:path w="18288000" h="6858760">
                  <a:moveTo>
                    <a:pt x="0" y="0"/>
                  </a:moveTo>
                  <a:lnTo>
                    <a:pt x="18288000" y="0"/>
                  </a:lnTo>
                  <a:lnTo>
                    <a:pt x="18288000" y="6858760"/>
                  </a:lnTo>
                  <a:lnTo>
                    <a:pt x="0" y="685876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0"/>
              <a:ext cx="18288000" cy="6763509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8748"/>
                </a:lnSpc>
              </a:pPr>
              <a:r>
                <a:rPr lang="en-US" sz="810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Forestil dig et klimaregnskab skabt </a:t>
              </a:r>
              <a:r>
                <a:rPr lang="en-US" sz="810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uden manuelle processer</a:t>
              </a:r>
            </a:p>
          </p:txBody>
        </p:sp>
      </p:grpSp>
      <p:sp>
        <p:nvSpPr>
          <p:cNvPr id="7" name="Freeform 12">
            <a:extLst>
              <a:ext uri="{FF2B5EF4-FFF2-40B4-BE49-F238E27FC236}">
                <a16:creationId xmlns:a16="http://schemas.microsoft.com/office/drawing/2014/main" id="{D094F5B1-02D1-578B-1850-855C83C8ED68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7CA1968-39CF-346D-D096-FFAF747C9D68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D76A13BF-D920-B82F-3502-4C4E90C66CFF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3A0DD590-C2E1-C64A-A170-7258068C5CE5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11" name="Freeform 7">
            <a:extLst>
              <a:ext uri="{FF2B5EF4-FFF2-40B4-BE49-F238E27FC236}">
                <a16:creationId xmlns:a16="http://schemas.microsoft.com/office/drawing/2014/main" id="{B6EA9734-3B56-346A-E1D4-AE89E2066331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19706"/>
            <a:ext cx="9144000" cy="10306706"/>
            <a:chOff x="0" y="0"/>
            <a:chExt cx="12192000" cy="13742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13742288"/>
            </a:xfrm>
            <a:custGeom>
              <a:avLst/>
              <a:gdLst/>
              <a:ahLst/>
              <a:cxnLst/>
              <a:rect l="l" t="t" r="r" b="b"/>
              <a:pathLst>
                <a:path w="12192000" h="13742288">
                  <a:moveTo>
                    <a:pt x="0" y="0"/>
                  </a:moveTo>
                  <a:lnTo>
                    <a:pt x="12192000" y="0"/>
                  </a:lnTo>
                  <a:lnTo>
                    <a:pt x="12192000" y="13742288"/>
                  </a:lnTo>
                  <a:lnTo>
                    <a:pt x="0" y="13742288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62324" y="2960422"/>
            <a:ext cx="1500614" cy="332976"/>
            <a:chOff x="0" y="0"/>
            <a:chExt cx="2000818" cy="443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0833" cy="443905"/>
            </a:xfrm>
            <a:custGeom>
              <a:avLst/>
              <a:gdLst/>
              <a:ahLst/>
              <a:cxnLst/>
              <a:rect l="l" t="t" r="r" b="b"/>
              <a:pathLst>
                <a:path w="2000833" h="443905">
                  <a:moveTo>
                    <a:pt x="0" y="0"/>
                  </a:moveTo>
                  <a:lnTo>
                    <a:pt x="2000833" y="0"/>
                  </a:lnTo>
                  <a:lnTo>
                    <a:pt x="2000833" y="443905"/>
                  </a:lnTo>
                  <a:lnTo>
                    <a:pt x="0" y="443905"/>
                  </a:lnTo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2000818" cy="443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379"/>
                </a:lnSpc>
              </a:pPr>
              <a:r>
                <a:rPr lang="en-US" sz="1149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       OM VERARCA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84324" y="3068713"/>
            <a:ext cx="81377" cy="81376"/>
            <a:chOff x="0" y="0"/>
            <a:chExt cx="108502" cy="1085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8458" cy="108458"/>
            </a:xfrm>
            <a:custGeom>
              <a:avLst/>
              <a:gdLst/>
              <a:ahLst/>
              <a:cxnLst/>
              <a:rect l="l" t="t" r="r" b="b"/>
              <a:pathLst>
                <a:path w="108458" h="108458">
                  <a:moveTo>
                    <a:pt x="0" y="0"/>
                  </a:moveTo>
                  <a:lnTo>
                    <a:pt x="108458" y="0"/>
                  </a:lnTo>
                  <a:lnTo>
                    <a:pt x="108458" y="108458"/>
                  </a:lnTo>
                  <a:lnTo>
                    <a:pt x="0" y="108458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2324" y="3372867"/>
            <a:ext cx="7481676" cy="2885893"/>
            <a:chOff x="0" y="0"/>
            <a:chExt cx="9975568" cy="38478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75569" cy="3847857"/>
            </a:xfrm>
            <a:custGeom>
              <a:avLst/>
              <a:gdLst/>
              <a:ahLst/>
              <a:cxnLst/>
              <a:rect l="l" t="t" r="r" b="b"/>
              <a:pathLst>
                <a:path w="9975569" h="3847857">
                  <a:moveTo>
                    <a:pt x="0" y="0"/>
                  </a:moveTo>
                  <a:lnTo>
                    <a:pt x="9975569" y="0"/>
                  </a:lnTo>
                  <a:lnTo>
                    <a:pt x="9975569" y="3847857"/>
                  </a:lnTo>
                  <a:lnTo>
                    <a:pt x="0" y="38478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9975568" cy="3781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Tid er penge.</a:t>
              </a:r>
            </a:p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6C47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Her sparer du </a:t>
              </a:r>
            </a:p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6C47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begge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3" name="AutoShape 13"/>
          <p:cNvSpPr/>
          <p:nvPr/>
        </p:nvSpPr>
        <p:spPr>
          <a:xfrm rot="-5362624">
            <a:off x="9530834" y="4400965"/>
            <a:ext cx="1314168" cy="0"/>
          </a:xfrm>
          <a:prstGeom prst="line">
            <a:avLst/>
          </a:prstGeom>
          <a:ln w="9525" cap="rnd">
            <a:solidFill>
              <a:srgbClr val="E3E1E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sp>
        <p:nvSpPr>
          <p:cNvPr id="14" name="AutoShape 14"/>
          <p:cNvSpPr/>
          <p:nvPr/>
        </p:nvSpPr>
        <p:spPr>
          <a:xfrm rot="-5231514">
            <a:off x="10042099" y="3979715"/>
            <a:ext cx="291637" cy="0"/>
          </a:xfrm>
          <a:prstGeom prst="line">
            <a:avLst/>
          </a:prstGeom>
          <a:ln w="9525" cap="rnd">
            <a:solidFill>
              <a:srgbClr val="2020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grpSp>
        <p:nvGrpSpPr>
          <p:cNvPr id="15" name="Group 15"/>
          <p:cNvGrpSpPr/>
          <p:nvPr/>
        </p:nvGrpSpPr>
        <p:grpSpPr>
          <a:xfrm>
            <a:off x="10422956" y="3745518"/>
            <a:ext cx="2580458" cy="679737"/>
            <a:chOff x="0" y="0"/>
            <a:chExt cx="3440610" cy="9063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40610" cy="906316"/>
            </a:xfrm>
            <a:custGeom>
              <a:avLst/>
              <a:gdLst/>
              <a:ahLst/>
              <a:cxnLst/>
              <a:rect l="l" t="t" r="r" b="b"/>
              <a:pathLst>
                <a:path w="3440610" h="906316">
                  <a:moveTo>
                    <a:pt x="0" y="0"/>
                  </a:moveTo>
                  <a:lnTo>
                    <a:pt x="3440610" y="0"/>
                  </a:lnTo>
                  <a:lnTo>
                    <a:pt x="3440610" y="906316"/>
                  </a:lnTo>
                  <a:lnTo>
                    <a:pt x="0" y="906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3440610" cy="9158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+500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422953" y="4272372"/>
            <a:ext cx="2614010" cy="517449"/>
            <a:chOff x="0" y="0"/>
            <a:chExt cx="3485346" cy="68993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85346" cy="689932"/>
            </a:xfrm>
            <a:custGeom>
              <a:avLst/>
              <a:gdLst/>
              <a:ahLst/>
              <a:cxnLst/>
              <a:rect l="l" t="t" r="r" b="b"/>
              <a:pathLst>
                <a:path w="3485346" h="689932">
                  <a:moveTo>
                    <a:pt x="0" y="0"/>
                  </a:moveTo>
                  <a:lnTo>
                    <a:pt x="3485346" y="0"/>
                  </a:lnTo>
                  <a:lnTo>
                    <a:pt x="3485346" y="689932"/>
                  </a:lnTo>
                  <a:lnTo>
                    <a:pt x="0" y="689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485346" cy="7185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00"/>
                </a:lnSpc>
              </a:pPr>
              <a:r>
                <a:rPr lang="en-US" sz="15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Kunder har forpligtet sig til automatisk klimaregnskab</a:t>
              </a:r>
            </a:p>
          </p:txBody>
        </p:sp>
      </p:grpSp>
      <p:sp>
        <p:nvSpPr>
          <p:cNvPr id="21" name="AutoShape 21"/>
          <p:cNvSpPr/>
          <p:nvPr/>
        </p:nvSpPr>
        <p:spPr>
          <a:xfrm rot="-5362624">
            <a:off x="13153097" y="4400965"/>
            <a:ext cx="1314168" cy="0"/>
          </a:xfrm>
          <a:prstGeom prst="line">
            <a:avLst/>
          </a:prstGeom>
          <a:ln w="9525" cap="rnd">
            <a:solidFill>
              <a:srgbClr val="E3E1E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sp>
        <p:nvSpPr>
          <p:cNvPr id="22" name="AutoShape 22"/>
          <p:cNvSpPr/>
          <p:nvPr/>
        </p:nvSpPr>
        <p:spPr>
          <a:xfrm rot="-5231514">
            <a:off x="13664362" y="3979715"/>
            <a:ext cx="291637" cy="0"/>
          </a:xfrm>
          <a:prstGeom prst="line">
            <a:avLst/>
          </a:prstGeom>
          <a:ln w="9525" cap="rnd">
            <a:solidFill>
              <a:srgbClr val="2020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grpSp>
        <p:nvGrpSpPr>
          <p:cNvPr id="23" name="Group 23"/>
          <p:cNvGrpSpPr/>
          <p:nvPr/>
        </p:nvGrpSpPr>
        <p:grpSpPr>
          <a:xfrm>
            <a:off x="14045218" y="3745518"/>
            <a:ext cx="2580458" cy="679737"/>
            <a:chOff x="0" y="0"/>
            <a:chExt cx="3440610" cy="90631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40610" cy="906316"/>
            </a:xfrm>
            <a:custGeom>
              <a:avLst/>
              <a:gdLst/>
              <a:ahLst/>
              <a:cxnLst/>
              <a:rect l="l" t="t" r="r" b="b"/>
              <a:pathLst>
                <a:path w="3440610" h="906316">
                  <a:moveTo>
                    <a:pt x="0" y="0"/>
                  </a:moveTo>
                  <a:lnTo>
                    <a:pt x="3440610" y="0"/>
                  </a:lnTo>
                  <a:lnTo>
                    <a:pt x="3440610" y="906316"/>
                  </a:lnTo>
                  <a:lnTo>
                    <a:pt x="0" y="906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3440610" cy="9158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+10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45216" y="4272372"/>
            <a:ext cx="2327153" cy="786755"/>
            <a:chOff x="0" y="0"/>
            <a:chExt cx="3102870" cy="104900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102870" cy="1049006"/>
            </a:xfrm>
            <a:custGeom>
              <a:avLst/>
              <a:gdLst/>
              <a:ahLst/>
              <a:cxnLst/>
              <a:rect l="l" t="t" r="r" b="b"/>
              <a:pathLst>
                <a:path w="3102870" h="1049006">
                  <a:moveTo>
                    <a:pt x="0" y="0"/>
                  </a:moveTo>
                  <a:lnTo>
                    <a:pt x="3102870" y="0"/>
                  </a:lnTo>
                  <a:lnTo>
                    <a:pt x="3102870" y="1049006"/>
                  </a:lnTo>
                  <a:lnTo>
                    <a:pt x="0" y="1049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102870" cy="107758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00"/>
                </a:lnSpc>
              </a:pPr>
              <a:r>
                <a:rPr lang="en-US" sz="15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Brancher har tillid til os</a:t>
              </a:r>
            </a:p>
            <a:p>
              <a:pPr algn="l">
                <a:lnSpc>
                  <a:spcPts val="2100"/>
                </a:lnSpc>
              </a:pPr>
              <a:endParaRPr lang="en-US" sz="1500">
                <a:solidFill>
                  <a:srgbClr val="20202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  <a:p>
              <a:pPr algn="l">
                <a:lnSpc>
                  <a:spcPts val="2100"/>
                </a:lnSpc>
              </a:pPr>
              <a:endParaRPr lang="en-US" sz="1500">
                <a:solidFill>
                  <a:srgbClr val="202020"/>
                </a:solidFill>
                <a:latin typeface="Lexend Deca"/>
                <a:ea typeface="Lexend Deca"/>
                <a:cs typeface="Lexend Deca"/>
                <a:sym typeface="Lexend Deca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 rot="-5362624">
            <a:off x="9530834" y="6208294"/>
            <a:ext cx="1314168" cy="0"/>
          </a:xfrm>
          <a:prstGeom prst="line">
            <a:avLst/>
          </a:prstGeom>
          <a:ln w="9525" cap="rnd">
            <a:solidFill>
              <a:srgbClr val="E3E1E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sp>
        <p:nvSpPr>
          <p:cNvPr id="30" name="AutoShape 30"/>
          <p:cNvSpPr/>
          <p:nvPr/>
        </p:nvSpPr>
        <p:spPr>
          <a:xfrm rot="-5231514">
            <a:off x="10042099" y="5787044"/>
            <a:ext cx="291637" cy="0"/>
          </a:xfrm>
          <a:prstGeom prst="line">
            <a:avLst/>
          </a:prstGeom>
          <a:ln w="9525" cap="rnd">
            <a:solidFill>
              <a:srgbClr val="2020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grpSp>
        <p:nvGrpSpPr>
          <p:cNvPr id="31" name="Group 31"/>
          <p:cNvGrpSpPr/>
          <p:nvPr/>
        </p:nvGrpSpPr>
        <p:grpSpPr>
          <a:xfrm>
            <a:off x="10422956" y="5552847"/>
            <a:ext cx="2580458" cy="679737"/>
            <a:chOff x="0" y="0"/>
            <a:chExt cx="3440610" cy="9063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440610" cy="906316"/>
            </a:xfrm>
            <a:custGeom>
              <a:avLst/>
              <a:gdLst/>
              <a:ahLst/>
              <a:cxnLst/>
              <a:rect l="l" t="t" r="r" b="b"/>
              <a:pathLst>
                <a:path w="3440610" h="906316">
                  <a:moveTo>
                    <a:pt x="0" y="0"/>
                  </a:moveTo>
                  <a:lnTo>
                    <a:pt x="3440610" y="0"/>
                  </a:lnTo>
                  <a:lnTo>
                    <a:pt x="3440610" y="906316"/>
                  </a:lnTo>
                  <a:lnTo>
                    <a:pt x="0" y="906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3440610" cy="9158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+3 million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422952" y="6079701"/>
            <a:ext cx="2327153" cy="517449"/>
            <a:chOff x="0" y="0"/>
            <a:chExt cx="3102870" cy="68993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102870" cy="689932"/>
            </a:xfrm>
            <a:custGeom>
              <a:avLst/>
              <a:gdLst/>
              <a:ahLst/>
              <a:cxnLst/>
              <a:rect l="l" t="t" r="r" b="b"/>
              <a:pathLst>
                <a:path w="3102870" h="689932">
                  <a:moveTo>
                    <a:pt x="0" y="0"/>
                  </a:moveTo>
                  <a:lnTo>
                    <a:pt x="3102870" y="0"/>
                  </a:lnTo>
                  <a:lnTo>
                    <a:pt x="3102870" y="689932"/>
                  </a:lnTo>
                  <a:lnTo>
                    <a:pt x="0" y="689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3102870" cy="7185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00"/>
                </a:lnSpc>
              </a:pPr>
              <a:r>
                <a:rPr lang="en-US" sz="15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CO2 beregninger er foretaget af vores AI</a:t>
              </a:r>
            </a:p>
          </p:txBody>
        </p:sp>
      </p:grpSp>
      <p:sp>
        <p:nvSpPr>
          <p:cNvPr id="37" name="AutoShape 37"/>
          <p:cNvSpPr/>
          <p:nvPr/>
        </p:nvSpPr>
        <p:spPr>
          <a:xfrm rot="-5362624">
            <a:off x="13153097" y="6199196"/>
            <a:ext cx="1314168" cy="0"/>
          </a:xfrm>
          <a:prstGeom prst="line">
            <a:avLst/>
          </a:prstGeom>
          <a:ln w="9525" cap="rnd">
            <a:solidFill>
              <a:srgbClr val="E3E1E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sp>
        <p:nvSpPr>
          <p:cNvPr id="38" name="AutoShape 38"/>
          <p:cNvSpPr/>
          <p:nvPr/>
        </p:nvSpPr>
        <p:spPr>
          <a:xfrm rot="-5231514">
            <a:off x="13664362" y="5777946"/>
            <a:ext cx="291637" cy="0"/>
          </a:xfrm>
          <a:prstGeom prst="line">
            <a:avLst/>
          </a:prstGeom>
          <a:ln w="9525" cap="rnd">
            <a:solidFill>
              <a:srgbClr val="20202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a-DK"/>
          </a:p>
        </p:txBody>
      </p:sp>
      <p:grpSp>
        <p:nvGrpSpPr>
          <p:cNvPr id="39" name="Group 39"/>
          <p:cNvGrpSpPr/>
          <p:nvPr/>
        </p:nvGrpSpPr>
        <p:grpSpPr>
          <a:xfrm>
            <a:off x="14045218" y="5543750"/>
            <a:ext cx="2580458" cy="679737"/>
            <a:chOff x="0" y="0"/>
            <a:chExt cx="3440610" cy="90631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440610" cy="906316"/>
            </a:xfrm>
            <a:custGeom>
              <a:avLst/>
              <a:gdLst/>
              <a:ahLst/>
              <a:cxnLst/>
              <a:rect l="l" t="t" r="r" b="b"/>
              <a:pathLst>
                <a:path w="3440610" h="906316">
                  <a:moveTo>
                    <a:pt x="0" y="0"/>
                  </a:moveTo>
                  <a:lnTo>
                    <a:pt x="3440610" y="0"/>
                  </a:lnTo>
                  <a:lnTo>
                    <a:pt x="3440610" y="906316"/>
                  </a:lnTo>
                  <a:lnTo>
                    <a:pt x="0" y="906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9525"/>
              <a:ext cx="3440610" cy="9158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+90.000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4045216" y="6079701"/>
            <a:ext cx="2327153" cy="786755"/>
            <a:chOff x="0" y="0"/>
            <a:chExt cx="3102870" cy="104900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102870" cy="1049006"/>
            </a:xfrm>
            <a:custGeom>
              <a:avLst/>
              <a:gdLst/>
              <a:ahLst/>
              <a:cxnLst/>
              <a:rect l="l" t="t" r="r" b="b"/>
              <a:pathLst>
                <a:path w="3102870" h="1049006">
                  <a:moveTo>
                    <a:pt x="0" y="0"/>
                  </a:moveTo>
                  <a:lnTo>
                    <a:pt x="3102870" y="0"/>
                  </a:lnTo>
                  <a:lnTo>
                    <a:pt x="3102870" y="1049006"/>
                  </a:lnTo>
                  <a:lnTo>
                    <a:pt x="0" y="1049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3102870" cy="107758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100"/>
                </a:lnSpc>
              </a:pPr>
              <a:r>
                <a:rPr lang="en-US" sz="15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Omkostnings- og aktivitetsbaserede emissionsfaktorer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4138206" y="6351302"/>
            <a:ext cx="2130939" cy="581165"/>
          </a:xfrm>
          <a:custGeom>
            <a:avLst/>
            <a:gdLst/>
            <a:ahLst/>
            <a:cxnLst/>
            <a:rect l="l" t="t" r="r" b="b"/>
            <a:pathLst>
              <a:path w="2130939" h="581165">
                <a:moveTo>
                  <a:pt x="0" y="0"/>
                </a:moveTo>
                <a:lnTo>
                  <a:pt x="2130939" y="0"/>
                </a:lnTo>
                <a:lnTo>
                  <a:pt x="2130939" y="581164"/>
                </a:lnTo>
                <a:lnTo>
                  <a:pt x="0" y="581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744" b="-744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6" name="Freeform 46"/>
          <p:cNvSpPr/>
          <p:nvPr/>
        </p:nvSpPr>
        <p:spPr>
          <a:xfrm>
            <a:off x="1571409" y="6338426"/>
            <a:ext cx="2225361" cy="606917"/>
          </a:xfrm>
          <a:custGeom>
            <a:avLst/>
            <a:gdLst/>
            <a:ahLst/>
            <a:cxnLst/>
            <a:rect l="l" t="t" r="r" b="b"/>
            <a:pathLst>
              <a:path w="2225361" h="606917">
                <a:moveTo>
                  <a:pt x="0" y="0"/>
                </a:moveTo>
                <a:lnTo>
                  <a:pt x="2225361" y="0"/>
                </a:lnTo>
                <a:lnTo>
                  <a:pt x="2225361" y="606916"/>
                </a:lnTo>
                <a:lnTo>
                  <a:pt x="0" y="606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42" b="-14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47" name="Freeform 47"/>
          <p:cNvSpPr/>
          <p:nvPr/>
        </p:nvSpPr>
        <p:spPr>
          <a:xfrm>
            <a:off x="6610580" y="6184677"/>
            <a:ext cx="1742845" cy="824947"/>
          </a:xfrm>
          <a:custGeom>
            <a:avLst/>
            <a:gdLst/>
            <a:ahLst/>
            <a:cxnLst/>
            <a:rect l="l" t="t" r="r" b="b"/>
            <a:pathLst>
              <a:path w="1742845" h="824947">
                <a:moveTo>
                  <a:pt x="0" y="0"/>
                </a:moveTo>
                <a:lnTo>
                  <a:pt x="1742845" y="0"/>
                </a:lnTo>
                <a:lnTo>
                  <a:pt x="1742845" y="824946"/>
                </a:lnTo>
                <a:lnTo>
                  <a:pt x="0" y="824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49" name="Group 4">
            <a:extLst>
              <a:ext uri="{FF2B5EF4-FFF2-40B4-BE49-F238E27FC236}">
                <a16:creationId xmlns:a16="http://schemas.microsoft.com/office/drawing/2014/main" id="{1CE41778-8095-AD14-BADF-0EC1D641946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DF6B3933-541B-8B29-FC4E-5963ADC035C5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id="{A2EB5090-E3AF-B8D0-8A6A-D2BF6ACD2E5D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52" name="Freeform 7">
            <a:extLst>
              <a:ext uri="{FF2B5EF4-FFF2-40B4-BE49-F238E27FC236}">
                <a16:creationId xmlns:a16="http://schemas.microsoft.com/office/drawing/2014/main" id="{A6993091-DF58-33ED-CBAC-7D6CB3EA4823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12575-C61B-B809-6DA3-75D4D8717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C6E3C2D0-6708-AB9A-71A5-2ED40BBECE38}"/>
              </a:ext>
            </a:extLst>
          </p:cNvPr>
          <p:cNvSpPr/>
          <p:nvPr/>
        </p:nvSpPr>
        <p:spPr>
          <a:xfrm>
            <a:off x="2000139" y="5143500"/>
            <a:ext cx="1522524" cy="1482470"/>
          </a:xfrm>
          <a:prstGeom prst="ellipse">
            <a:avLst/>
          </a:prstGeom>
          <a:solidFill>
            <a:srgbClr val="0431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760D6-DD6A-E63F-DFC9-132A2876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751" y="1090771"/>
            <a:ext cx="15482216" cy="1395140"/>
          </a:xfrm>
        </p:spPr>
        <p:txBody>
          <a:bodyPr vert="horz" lIns="0" tIns="0" rIns="0" bIns="0" rtlCol="0" anchor="ctr">
            <a:normAutofit/>
          </a:bodyPr>
          <a:lstStyle/>
          <a:p>
            <a:pPr algn="l"/>
            <a:r>
              <a:rPr lang="en-US" sz="6000" dirty="0">
                <a:solidFill>
                  <a:srgbClr val="FF6C47"/>
                </a:solidFill>
                <a:latin typeface="Funnel Display" pitchFamily="2" charset="0"/>
              </a:rPr>
              <a:t>Flow</a:t>
            </a:r>
            <a:r>
              <a:rPr lang="en-US" sz="6000" dirty="0"/>
              <a:t>chart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DBB8C4-CAB5-29BA-833E-FF135E15D1FB}"/>
              </a:ext>
            </a:extLst>
          </p:cNvPr>
          <p:cNvSpPr/>
          <p:nvPr/>
        </p:nvSpPr>
        <p:spPr>
          <a:xfrm>
            <a:off x="16182875" y="4143787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833235-FB58-C4BB-6FBB-9994C4E03E5B}"/>
              </a:ext>
            </a:extLst>
          </p:cNvPr>
          <p:cNvSpPr/>
          <p:nvPr/>
        </p:nvSpPr>
        <p:spPr>
          <a:xfrm>
            <a:off x="14701705" y="3121639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A62B14-3315-5438-B2F4-29CAD354DCB1}"/>
              </a:ext>
            </a:extLst>
          </p:cNvPr>
          <p:cNvSpPr/>
          <p:nvPr/>
        </p:nvSpPr>
        <p:spPr>
          <a:xfrm>
            <a:off x="14721976" y="7132073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841B9D-864D-8C0F-4FE7-1EA29054D0E1}"/>
              </a:ext>
            </a:extLst>
          </p:cNvPr>
          <p:cNvSpPr/>
          <p:nvPr/>
        </p:nvSpPr>
        <p:spPr>
          <a:xfrm>
            <a:off x="16191169" y="5767031"/>
            <a:ext cx="619553" cy="619553"/>
          </a:xfrm>
          <a:prstGeom prst="ellipse">
            <a:avLst/>
          </a:prstGeom>
          <a:solidFill>
            <a:srgbClr val="FF6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747B6EC-DD3C-0BDD-7778-0B468D293ADE}"/>
              </a:ext>
            </a:extLst>
          </p:cNvPr>
          <p:cNvGrpSpPr/>
          <p:nvPr/>
        </p:nvGrpSpPr>
        <p:grpSpPr>
          <a:xfrm>
            <a:off x="7037006" y="3575770"/>
            <a:ext cx="3152303" cy="1002832"/>
            <a:chOff x="3891498" y="2939168"/>
            <a:chExt cx="1871663" cy="5954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09546E-8D3A-1E4E-0BD1-E63330CC2F95}"/>
                </a:ext>
              </a:extLst>
            </p:cNvPr>
            <p:cNvSpPr txBox="1"/>
            <p:nvPr/>
          </p:nvSpPr>
          <p:spPr>
            <a:xfrm>
              <a:off x="3891498" y="3370127"/>
              <a:ext cx="1871663" cy="164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Supplier-Specific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742615F-AF4D-9622-8412-571CE028ABA9}"/>
                </a:ext>
              </a:extLst>
            </p:cNvPr>
            <p:cNvGrpSpPr/>
            <p:nvPr/>
          </p:nvGrpSpPr>
          <p:grpSpPr>
            <a:xfrm>
              <a:off x="4643401" y="2939168"/>
              <a:ext cx="367856" cy="367856"/>
              <a:chOff x="1509713" y="2384869"/>
              <a:chExt cx="367856" cy="36785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429FD91-772B-24CF-4C42-030332380656}"/>
                  </a:ext>
                </a:extLst>
              </p:cNvPr>
              <p:cNvSpPr/>
              <p:nvPr/>
            </p:nvSpPr>
            <p:spPr>
              <a:xfrm>
                <a:off x="1509713" y="2384869"/>
                <a:ext cx="367856" cy="367856"/>
              </a:xfrm>
              <a:prstGeom prst="ellipse">
                <a:avLst/>
              </a:prstGeom>
              <a:solidFill>
                <a:srgbClr val="FF6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0122635-4417-FE43-3214-AE364866C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5605" y="2482073"/>
                <a:ext cx="196073" cy="173449"/>
              </a:xfrm>
              <a:prstGeom prst="rect">
                <a:avLst/>
              </a:prstGeom>
            </p:spPr>
          </p:pic>
        </p:grp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5A22023-CB65-4C07-37D5-FE856891CA69}"/>
              </a:ext>
            </a:extLst>
          </p:cNvPr>
          <p:cNvGrpSpPr/>
          <p:nvPr/>
        </p:nvGrpSpPr>
        <p:grpSpPr>
          <a:xfrm>
            <a:off x="7647161" y="5221954"/>
            <a:ext cx="1893698" cy="1002317"/>
            <a:chOff x="4253774" y="3916581"/>
            <a:chExt cx="1124373" cy="5951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2DEDEE-3E2B-932F-74E8-27A693581264}"/>
                </a:ext>
              </a:extLst>
            </p:cNvPr>
            <p:cNvSpPr txBox="1"/>
            <p:nvPr/>
          </p:nvSpPr>
          <p:spPr>
            <a:xfrm>
              <a:off x="4253774" y="4347235"/>
              <a:ext cx="1124373" cy="164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Activity-Based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CE457D-D4B2-8BAF-F27F-630E014FB224}"/>
                </a:ext>
              </a:extLst>
            </p:cNvPr>
            <p:cNvGrpSpPr/>
            <p:nvPr/>
          </p:nvGrpSpPr>
          <p:grpSpPr>
            <a:xfrm>
              <a:off x="4643401" y="3916581"/>
              <a:ext cx="367856" cy="367856"/>
              <a:chOff x="1357313" y="2896045"/>
              <a:chExt cx="367856" cy="36785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9F278EA-C83B-244F-F760-1370BAC80950}"/>
                  </a:ext>
                </a:extLst>
              </p:cNvPr>
              <p:cNvSpPr/>
              <p:nvPr/>
            </p:nvSpPr>
            <p:spPr>
              <a:xfrm>
                <a:off x="1357313" y="2896045"/>
                <a:ext cx="367856" cy="367856"/>
              </a:xfrm>
              <a:prstGeom prst="ellipse">
                <a:avLst/>
              </a:prstGeom>
              <a:solidFill>
                <a:srgbClr val="FF6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B4FCAE5-B4DF-2364-6CC8-4EFEB1E10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9430" y="2985364"/>
                <a:ext cx="223622" cy="189219"/>
              </a:xfrm>
              <a:prstGeom prst="rect">
                <a:avLst/>
              </a:prstGeom>
            </p:spPr>
          </p:pic>
        </p:grp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0CD692F-0177-46A6-A476-7DCD1EFCE758}"/>
              </a:ext>
            </a:extLst>
          </p:cNvPr>
          <p:cNvGrpSpPr/>
          <p:nvPr/>
        </p:nvGrpSpPr>
        <p:grpSpPr>
          <a:xfrm>
            <a:off x="7017857" y="6873674"/>
            <a:ext cx="3152303" cy="977987"/>
            <a:chOff x="3891498" y="4789077"/>
            <a:chExt cx="1871663" cy="5806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216897-AA6F-5AB3-3E9C-5670B57AF641}"/>
                </a:ext>
              </a:extLst>
            </p:cNvPr>
            <p:cNvSpPr txBox="1"/>
            <p:nvPr/>
          </p:nvSpPr>
          <p:spPr>
            <a:xfrm>
              <a:off x="3891498" y="5205284"/>
              <a:ext cx="1871663" cy="1644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Spend-Based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7664E6-EFC4-1B1B-639B-E0E072C29938}"/>
                </a:ext>
              </a:extLst>
            </p:cNvPr>
            <p:cNvGrpSpPr/>
            <p:nvPr/>
          </p:nvGrpSpPr>
          <p:grpSpPr>
            <a:xfrm>
              <a:off x="4643401" y="4789077"/>
              <a:ext cx="367856" cy="367856"/>
              <a:chOff x="1390651" y="3594100"/>
              <a:chExt cx="367856" cy="36785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AC9D9BD-FCE9-B7BE-DF23-3C087499B959}"/>
                  </a:ext>
                </a:extLst>
              </p:cNvPr>
              <p:cNvSpPr/>
              <p:nvPr/>
            </p:nvSpPr>
            <p:spPr>
              <a:xfrm>
                <a:off x="1390651" y="3594100"/>
                <a:ext cx="367856" cy="367856"/>
              </a:xfrm>
              <a:prstGeom prst="ellipse">
                <a:avLst/>
              </a:prstGeom>
              <a:solidFill>
                <a:srgbClr val="FF6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2CF1C94-F8A9-76F4-53CF-551426017F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8753" y="3670524"/>
                <a:ext cx="210550" cy="210550"/>
              </a:xfrm>
              <a:prstGeom prst="rect">
                <a:avLst/>
              </a:prstGeom>
            </p:spPr>
          </p:pic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3B429F8-1ED0-181A-0DC1-87C196178709}"/>
              </a:ext>
            </a:extLst>
          </p:cNvPr>
          <p:cNvGrpSpPr/>
          <p:nvPr/>
        </p:nvGrpSpPr>
        <p:grpSpPr>
          <a:xfrm>
            <a:off x="4827408" y="4540572"/>
            <a:ext cx="2601867" cy="2601867"/>
            <a:chOff x="1766195" y="2987056"/>
            <a:chExt cx="1544845" cy="1544845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2FF264D-14D0-3593-2D42-1A04F66CD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6195" y="2987056"/>
              <a:ext cx="1544845" cy="1544845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D4E1B17-D541-63E3-7FC5-F73EA059FB7E}"/>
                </a:ext>
              </a:extLst>
            </p:cNvPr>
            <p:cNvGrpSpPr/>
            <p:nvPr/>
          </p:nvGrpSpPr>
          <p:grpSpPr>
            <a:xfrm>
              <a:off x="2193723" y="3427938"/>
              <a:ext cx="698735" cy="698735"/>
              <a:chOff x="1252354" y="3249614"/>
              <a:chExt cx="698735" cy="698735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649DCD7-A755-804E-B2FA-5A3D3418ABDA}"/>
                  </a:ext>
                </a:extLst>
              </p:cNvPr>
              <p:cNvSpPr/>
              <p:nvPr/>
            </p:nvSpPr>
            <p:spPr>
              <a:xfrm>
                <a:off x="1252354" y="3249614"/>
                <a:ext cx="698735" cy="698735"/>
              </a:xfrm>
              <a:prstGeom prst="ellipse">
                <a:avLst/>
              </a:prstGeom>
              <a:solidFill>
                <a:srgbClr val="FF6C47"/>
              </a:solidFill>
              <a:ln w="76200">
                <a:solidFill>
                  <a:srgbClr val="FF6C47">
                    <a:alpha val="23461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AF5A7F0-631A-BE41-FCF5-E2430870F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52673" y="3455778"/>
                <a:ext cx="498097" cy="286406"/>
              </a:xfrm>
              <a:prstGeom prst="rect">
                <a:avLst/>
              </a:prstGeom>
            </p:spPr>
          </p:pic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2FD99E48-3D79-D155-90A5-B61E675D0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091696" y="5658804"/>
            <a:ext cx="224088" cy="2636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D599445-9C2E-A3DC-EA41-8CCBE362D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250502" y="5662752"/>
            <a:ext cx="224088" cy="2636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0BAF3AD-50DC-51F3-FC5E-3A56C3ED8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3354133" y="5652057"/>
            <a:ext cx="224088" cy="2636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98C969-AE29-11F6-6F0F-FDDFC9353D5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14829409" y="3231635"/>
            <a:ext cx="334658" cy="371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39088E-3D3F-FC4C-8866-66358308A9CF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</a:blip>
          <a:stretch>
            <a:fillRect/>
          </a:stretch>
        </p:blipFill>
        <p:spPr>
          <a:xfrm>
            <a:off x="14869772" y="7255586"/>
            <a:ext cx="323963" cy="3811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0B4FE6C-DC2F-B452-988D-2C347384626A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</a:blip>
          <a:stretch>
            <a:fillRect/>
          </a:stretch>
        </p:blipFill>
        <p:spPr>
          <a:xfrm>
            <a:off x="16303092" y="5865899"/>
            <a:ext cx="395709" cy="37592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52D7EA0-4ED7-AF37-65A5-52039B0A3CA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16278755" y="4267013"/>
            <a:ext cx="427793" cy="33479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DD23E99-693F-9D2B-2BBE-F3A56CBC9955}"/>
              </a:ext>
            </a:extLst>
          </p:cNvPr>
          <p:cNvSpPr txBox="1"/>
          <p:nvPr/>
        </p:nvSpPr>
        <p:spPr>
          <a:xfrm>
            <a:off x="15639743" y="6454688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Kunder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12ABB5-8D99-4B9B-FDD0-D52A40362E1D}"/>
              </a:ext>
            </a:extLst>
          </p:cNvPr>
          <p:cNvSpPr txBox="1"/>
          <p:nvPr/>
        </p:nvSpPr>
        <p:spPr>
          <a:xfrm>
            <a:off x="14141945" y="7836248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Revisor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4A1007-5EF7-5458-F7A6-EB0211FAE697}"/>
              </a:ext>
            </a:extLst>
          </p:cNvPr>
          <p:cNvSpPr txBox="1"/>
          <p:nvPr/>
        </p:nvSpPr>
        <p:spPr>
          <a:xfrm>
            <a:off x="14141945" y="3799706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err="1">
                <a:latin typeface="Lexend Light" pitchFamily="2" charset="77"/>
              </a:rPr>
              <a:t>Bestyrelse</a:t>
            </a:r>
            <a:endParaRPr lang="en-US" sz="1500" dirty="0">
              <a:latin typeface="Lexend Light" pitchFamily="2" charset="7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DACE38-BCDA-09DE-565D-530BADA73836}"/>
              </a:ext>
            </a:extLst>
          </p:cNvPr>
          <p:cNvSpPr txBox="1"/>
          <p:nvPr/>
        </p:nvSpPr>
        <p:spPr>
          <a:xfrm>
            <a:off x="15631448" y="4813929"/>
            <a:ext cx="173907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Lexend Light" pitchFamily="2" charset="77"/>
              </a:rPr>
              <a:t>Bank</a:t>
            </a:r>
          </a:p>
        </p:txBody>
      </p: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9770826F-DEB6-8396-4BEC-36A9885C2E40}"/>
              </a:ext>
            </a:extLst>
          </p:cNvPr>
          <p:cNvCxnSpPr>
            <a:cxnSpLocks/>
            <a:stCxn id="3" idx="2"/>
          </p:cNvCxnSpPr>
          <p:nvPr/>
        </p:nvCxnSpPr>
        <p:spPr>
          <a:xfrm rot="10800000" flipV="1">
            <a:off x="15542364" y="4453562"/>
            <a:ext cx="640512" cy="1403288"/>
          </a:xfrm>
          <a:prstGeom prst="bentConnector3">
            <a:avLst/>
          </a:prstGeom>
          <a:ln w="12700">
            <a:gradFill>
              <a:gsLst>
                <a:gs pos="0">
                  <a:srgbClr val="FF6C47">
                    <a:alpha val="20918"/>
                  </a:srgbClr>
                </a:gs>
                <a:gs pos="45000">
                  <a:srgbClr val="FF6C47"/>
                </a:gs>
                <a:gs pos="86000">
                  <a:srgbClr val="FF6C47">
                    <a:alpha val="16911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7923C84-47C2-DD11-B921-E38857D501BA}"/>
              </a:ext>
            </a:extLst>
          </p:cNvPr>
          <p:cNvCxnSpPr>
            <a:cxnSpLocks/>
          </p:cNvCxnSpPr>
          <p:nvPr/>
        </p:nvCxnSpPr>
        <p:spPr>
          <a:xfrm>
            <a:off x="15019886" y="6254588"/>
            <a:ext cx="0" cy="742601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162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59BC107-5C56-06E2-3128-40E407911DDE}"/>
              </a:ext>
            </a:extLst>
          </p:cNvPr>
          <p:cNvCxnSpPr>
            <a:cxnSpLocks/>
          </p:cNvCxnSpPr>
          <p:nvPr/>
        </p:nvCxnSpPr>
        <p:spPr>
          <a:xfrm flipV="1">
            <a:off x="15011480" y="4176978"/>
            <a:ext cx="10062" cy="896133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162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2B2A2C9-60C4-A568-8E8D-732D146EA33C}"/>
              </a:ext>
            </a:extLst>
          </p:cNvPr>
          <p:cNvCxnSpPr>
            <a:cxnSpLocks/>
          </p:cNvCxnSpPr>
          <p:nvPr/>
        </p:nvCxnSpPr>
        <p:spPr>
          <a:xfrm>
            <a:off x="15542364" y="6099690"/>
            <a:ext cx="631401" cy="0"/>
          </a:xfrm>
          <a:prstGeom prst="line">
            <a:avLst/>
          </a:prstGeom>
          <a:ln w="12700">
            <a:gradFill>
              <a:gsLst>
                <a:gs pos="0">
                  <a:srgbClr val="FF6C47"/>
                </a:gs>
                <a:gs pos="97000">
                  <a:srgbClr val="FF6C47">
                    <a:alpha val="0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DBF9016-3AAC-5C0A-280B-1DB2F20C9A50}"/>
              </a:ext>
            </a:extLst>
          </p:cNvPr>
          <p:cNvGrpSpPr/>
          <p:nvPr/>
        </p:nvGrpSpPr>
        <p:grpSpPr>
          <a:xfrm>
            <a:off x="15685835" y="5406716"/>
            <a:ext cx="342234" cy="342234"/>
            <a:chOff x="10065642" y="3697985"/>
            <a:chExt cx="203200" cy="20320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52863386-F29B-F9BC-9865-4CCA335A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E17CB8E-8FB9-FAFD-4ACF-C81809B170B4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B813FFE-6348-8C1A-0D5F-0B0D0071FB99}"/>
              </a:ext>
            </a:extLst>
          </p:cNvPr>
          <p:cNvGrpSpPr/>
          <p:nvPr/>
        </p:nvGrpSpPr>
        <p:grpSpPr>
          <a:xfrm>
            <a:off x="14847833" y="4022624"/>
            <a:ext cx="342234" cy="342234"/>
            <a:chOff x="10065642" y="3697985"/>
            <a:chExt cx="203200" cy="203200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119DFC6A-D701-6B71-ED90-F8762B5E9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46AE577-78B8-FEC8-7BA0-6C1D52CB1E98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CD76E68-E231-969F-8E87-433F1129FA6A}"/>
              </a:ext>
            </a:extLst>
          </p:cNvPr>
          <p:cNvGrpSpPr/>
          <p:nvPr/>
        </p:nvGrpSpPr>
        <p:grpSpPr>
          <a:xfrm>
            <a:off x="15921294" y="5922162"/>
            <a:ext cx="342234" cy="342234"/>
            <a:chOff x="10065642" y="3697985"/>
            <a:chExt cx="203200" cy="203200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A475D9DC-72B3-4B88-2713-E9FADF039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5E49D131-EF02-1CF8-B995-701945B113A1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4D194E0-9B79-87F7-AC21-ECE65261D2D8}"/>
              </a:ext>
            </a:extLst>
          </p:cNvPr>
          <p:cNvGrpSpPr/>
          <p:nvPr/>
        </p:nvGrpSpPr>
        <p:grpSpPr>
          <a:xfrm>
            <a:off x="14848767" y="6836868"/>
            <a:ext cx="342234" cy="342234"/>
            <a:chOff x="10065642" y="3697985"/>
            <a:chExt cx="203200" cy="20320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DFAE1E54-971E-8874-CF38-99789A5F5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47FDAE06-2851-C6CA-3037-85410F11A6AF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333A34D-1609-19C3-B102-807B73C69C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59018" y="1275066"/>
            <a:ext cx="1771650" cy="9906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25EEED-E3E5-5ACF-647E-6D657C0AC9C9}"/>
              </a:ext>
            </a:extLst>
          </p:cNvPr>
          <p:cNvGrpSpPr/>
          <p:nvPr/>
        </p:nvGrpSpPr>
        <p:grpSpPr>
          <a:xfrm>
            <a:off x="11466358" y="5284598"/>
            <a:ext cx="1173860" cy="1173860"/>
            <a:chOff x="7696643" y="3587531"/>
            <a:chExt cx="413035" cy="4130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8CDA3C-0E11-049F-9A5C-522A2800E32B}"/>
                </a:ext>
              </a:extLst>
            </p:cNvPr>
            <p:cNvSpPr/>
            <p:nvPr/>
          </p:nvSpPr>
          <p:spPr>
            <a:xfrm>
              <a:off x="7696643" y="3587531"/>
              <a:ext cx="413035" cy="413035"/>
            </a:xfrm>
            <a:prstGeom prst="ellipse">
              <a:avLst/>
            </a:prstGeom>
            <a:solidFill>
              <a:srgbClr val="2666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10A71B8-2128-F8FA-2D94-66A85B996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69264" y="3676878"/>
              <a:ext cx="269356" cy="26935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76EF396-7860-AFFC-7434-C46BEB7D3870}"/>
              </a:ext>
            </a:extLst>
          </p:cNvPr>
          <p:cNvSpPr txBox="1"/>
          <p:nvPr/>
        </p:nvSpPr>
        <p:spPr>
          <a:xfrm>
            <a:off x="11002376" y="6412518"/>
            <a:ext cx="210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CO2-aftryk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54B5259C-F741-2780-7067-F1172BD756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572316" y="5254576"/>
            <a:ext cx="950267" cy="117386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90D062B-4347-309E-E473-321333D8D4D1}"/>
              </a:ext>
            </a:extLst>
          </p:cNvPr>
          <p:cNvSpPr txBox="1">
            <a:spLocks/>
          </p:cNvSpPr>
          <p:nvPr/>
        </p:nvSpPr>
        <p:spPr>
          <a:xfrm>
            <a:off x="1" y="9555956"/>
            <a:ext cx="853436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lv-LV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algn="ctr">
              <a:lnSpc>
                <a:spcPts val="3150"/>
              </a:lnSpc>
              <a:spcAft>
                <a:spcPts val="900"/>
              </a:spcAft>
              <a:buClr>
                <a:srgbClr val="FF6C47"/>
              </a:buClr>
            </a:pPr>
            <a:fld id="{EA9EBA29-2D59-4E81-A5B2-D9A22F11F39F}" type="slidenum">
              <a:rPr lang="lv-LV" sz="1575">
                <a:solidFill>
                  <a:srgbClr val="767676"/>
                </a:solidFill>
                <a:latin typeface="Lexend Light" pitchFamily="2" charset="0"/>
              </a:rPr>
              <a:pPr marL="14288" algn="ctr">
                <a:lnSpc>
                  <a:spcPts val="3150"/>
                </a:lnSpc>
                <a:spcAft>
                  <a:spcPts val="900"/>
                </a:spcAft>
                <a:buClr>
                  <a:srgbClr val="FF6C47"/>
                </a:buClr>
              </a:pPr>
              <a:t>4</a:t>
            </a:fld>
            <a:endParaRPr lang="lv-LV" sz="1575" dirty="0">
              <a:solidFill>
                <a:srgbClr val="767676"/>
              </a:solidFill>
              <a:latin typeface="Lexend Light" pitchFamily="2" charset="0"/>
            </a:endParaRPr>
          </a:p>
        </p:txBody>
      </p:sp>
      <p:pic>
        <p:nvPicPr>
          <p:cNvPr id="41" name="Picture 40" descr="A white dots on a black background&#10;&#10;AI-generated content may be incorrect.">
            <a:extLst>
              <a:ext uri="{FF2B5EF4-FFF2-40B4-BE49-F238E27FC236}">
                <a16:creationId xmlns:a16="http://schemas.microsoft.com/office/drawing/2014/main" id="{0E936FBE-5A99-BC56-FB14-6B1B1EEF01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59" y="5321953"/>
            <a:ext cx="1170446" cy="1170446"/>
          </a:xfrm>
          <a:prstGeom prst="rect">
            <a:avLst/>
          </a:prstGeom>
        </p:spPr>
      </p:pic>
      <p:cxnSp>
        <p:nvCxnSpPr>
          <p:cNvPr id="50" name="Elbow Connector 150">
            <a:extLst>
              <a:ext uri="{FF2B5EF4-FFF2-40B4-BE49-F238E27FC236}">
                <a16:creationId xmlns:a16="http://schemas.microsoft.com/office/drawing/2014/main" id="{CC2D2EBC-B7B5-F8B8-3F23-AC58C82268C4}"/>
              </a:ext>
            </a:extLst>
          </p:cNvPr>
          <p:cNvCxnSpPr>
            <a:cxnSpLocks/>
            <a:stCxn id="30" idx="2"/>
            <a:endCxn id="45" idx="6"/>
          </p:cNvCxnSpPr>
          <p:nvPr/>
        </p:nvCxnSpPr>
        <p:spPr>
          <a:xfrm rot="10800000" flipV="1">
            <a:off x="3522663" y="5871531"/>
            <a:ext cx="2024798" cy="13204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rgbClr val="FF6C47">
                    <a:alpha val="20918"/>
                  </a:srgbClr>
                </a:gs>
                <a:gs pos="45000">
                  <a:srgbClr val="FF6C47"/>
                </a:gs>
                <a:gs pos="86000">
                  <a:srgbClr val="FF6C47">
                    <a:alpha val="16911"/>
                  </a:srgbClr>
                </a:gs>
              </a:gsLst>
              <a:lin ang="1080000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E570DF7-097C-05B6-C21B-002A8D840D60}"/>
              </a:ext>
            </a:extLst>
          </p:cNvPr>
          <p:cNvGrpSpPr/>
          <p:nvPr/>
        </p:nvGrpSpPr>
        <p:grpSpPr>
          <a:xfrm>
            <a:off x="4305966" y="5715666"/>
            <a:ext cx="342234" cy="342234"/>
            <a:chOff x="10065642" y="3697985"/>
            <a:chExt cx="203200" cy="2032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FE39597-4012-8237-923D-80874CA3F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65642" y="3697985"/>
              <a:ext cx="203200" cy="203200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FC7955E-DFE6-89B7-DD1F-DBFB16045D2D}"/>
                </a:ext>
              </a:extLst>
            </p:cNvPr>
            <p:cNvSpPr/>
            <p:nvPr/>
          </p:nvSpPr>
          <p:spPr>
            <a:xfrm>
              <a:off x="10123794" y="3761074"/>
              <a:ext cx="93875" cy="93875"/>
            </a:xfrm>
            <a:prstGeom prst="ellipse">
              <a:avLst/>
            </a:prstGeom>
            <a:solidFill>
              <a:srgbClr val="FF6C47"/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6" name="Freeform 12">
            <a:extLst>
              <a:ext uri="{FF2B5EF4-FFF2-40B4-BE49-F238E27FC236}">
                <a16:creationId xmlns:a16="http://schemas.microsoft.com/office/drawing/2014/main" id="{F26A8DE5-C0E4-3E5B-EF46-747F63DA2342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58" name="Group 4">
            <a:extLst>
              <a:ext uri="{FF2B5EF4-FFF2-40B4-BE49-F238E27FC236}">
                <a16:creationId xmlns:a16="http://schemas.microsoft.com/office/drawing/2014/main" id="{D472AD7F-A465-13AA-E7F7-112EF5C5E8AE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95D9C481-0B43-FB5E-656E-6AC96E3643FB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66" name="TextBox 6">
              <a:extLst>
                <a:ext uri="{FF2B5EF4-FFF2-40B4-BE49-F238E27FC236}">
                  <a16:creationId xmlns:a16="http://schemas.microsoft.com/office/drawing/2014/main" id="{088480C5-FF5C-65AF-4D45-EE183E97CC60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67" name="Freeform 7">
            <a:extLst>
              <a:ext uri="{FF2B5EF4-FFF2-40B4-BE49-F238E27FC236}">
                <a16:creationId xmlns:a16="http://schemas.microsoft.com/office/drawing/2014/main" id="{21A164C1-145C-7243-2DED-FD05FB580537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A088B-873E-013E-3D4E-58459976D1FB}"/>
              </a:ext>
            </a:extLst>
          </p:cNvPr>
          <p:cNvSpPr txBox="1"/>
          <p:nvPr/>
        </p:nvSpPr>
        <p:spPr>
          <a:xfrm>
            <a:off x="1233558" y="6724516"/>
            <a:ext cx="3152303" cy="277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/>
              <a:t>Samhandel</a:t>
            </a:r>
            <a:r>
              <a:rPr lang="en-US" dirty="0"/>
              <a:t> ERP/Faktura</a:t>
            </a:r>
          </a:p>
        </p:txBody>
      </p:sp>
    </p:spTree>
    <p:extLst>
      <p:ext uri="{BB962C8B-B14F-4D97-AF65-F5344CB8AC3E}">
        <p14:creationId xmlns:p14="http://schemas.microsoft.com/office/powerpoint/2010/main" val="27852879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01938" y="-289733"/>
            <a:ext cx="12893552" cy="12209488"/>
          </a:xfrm>
          <a:custGeom>
            <a:avLst/>
            <a:gdLst/>
            <a:ahLst/>
            <a:cxnLst/>
            <a:rect l="l" t="t" r="r" b="b"/>
            <a:pathLst>
              <a:path w="12893552" h="12209488">
                <a:moveTo>
                  <a:pt x="0" y="0"/>
                </a:moveTo>
                <a:lnTo>
                  <a:pt x="12893552" y="0"/>
                </a:lnTo>
                <a:lnTo>
                  <a:pt x="12893552" y="12209489"/>
                </a:lnTo>
                <a:lnTo>
                  <a:pt x="0" y="1220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9144000" y="-34587"/>
            <a:ext cx="9144000" cy="10321587"/>
            <a:chOff x="0" y="0"/>
            <a:chExt cx="12192000" cy="137621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2000" cy="13762101"/>
            </a:xfrm>
            <a:custGeom>
              <a:avLst/>
              <a:gdLst/>
              <a:ahLst/>
              <a:cxnLst/>
              <a:rect l="l" t="t" r="r" b="b"/>
              <a:pathLst>
                <a:path w="12192000" h="13762101">
                  <a:moveTo>
                    <a:pt x="0" y="0"/>
                  </a:moveTo>
                  <a:lnTo>
                    <a:pt x="12192000" y="0"/>
                  </a:lnTo>
                  <a:lnTo>
                    <a:pt x="12192000" y="13762101"/>
                  </a:lnTo>
                  <a:lnTo>
                    <a:pt x="0" y="13762101"/>
                  </a:lnTo>
                  <a:close/>
                </a:path>
              </a:pathLst>
            </a:custGeom>
            <a:solidFill>
              <a:srgbClr val="F6F4F5"/>
            </a:solidFill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5" name="Freeform 5"/>
          <p:cNvSpPr/>
          <p:nvPr/>
        </p:nvSpPr>
        <p:spPr>
          <a:xfrm>
            <a:off x="14244384" y="6086072"/>
            <a:ext cx="2669310" cy="727995"/>
          </a:xfrm>
          <a:custGeom>
            <a:avLst/>
            <a:gdLst/>
            <a:ahLst/>
            <a:cxnLst/>
            <a:rect l="l" t="t" r="r" b="b"/>
            <a:pathLst>
              <a:path w="2669310" h="727995">
                <a:moveTo>
                  <a:pt x="0" y="0"/>
                </a:moveTo>
                <a:lnTo>
                  <a:pt x="2669310" y="0"/>
                </a:lnTo>
                <a:lnTo>
                  <a:pt x="2669310" y="727995"/>
                </a:lnTo>
                <a:lnTo>
                  <a:pt x="0" y="727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7" b="-237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6" name="Freeform 6"/>
          <p:cNvSpPr/>
          <p:nvPr/>
        </p:nvSpPr>
        <p:spPr>
          <a:xfrm>
            <a:off x="14268458" y="4796133"/>
            <a:ext cx="2589102" cy="706120"/>
          </a:xfrm>
          <a:custGeom>
            <a:avLst/>
            <a:gdLst/>
            <a:ahLst/>
            <a:cxnLst/>
            <a:rect l="l" t="t" r="r" b="b"/>
            <a:pathLst>
              <a:path w="2589102" h="706120">
                <a:moveTo>
                  <a:pt x="0" y="0"/>
                </a:moveTo>
                <a:lnTo>
                  <a:pt x="2589102" y="0"/>
                </a:lnTo>
                <a:lnTo>
                  <a:pt x="2589102" y="706121"/>
                </a:lnTo>
                <a:lnTo>
                  <a:pt x="0" y="706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51" b="-551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7" name="Freeform 7"/>
          <p:cNvSpPr/>
          <p:nvPr/>
        </p:nvSpPr>
        <p:spPr>
          <a:xfrm>
            <a:off x="10704014" y="4802418"/>
            <a:ext cx="2543010" cy="693549"/>
          </a:xfrm>
          <a:custGeom>
            <a:avLst/>
            <a:gdLst/>
            <a:ahLst/>
            <a:cxnLst/>
            <a:rect l="l" t="t" r="r" b="b"/>
            <a:pathLst>
              <a:path w="2543010" h="693549">
                <a:moveTo>
                  <a:pt x="0" y="0"/>
                </a:moveTo>
                <a:lnTo>
                  <a:pt x="2543010" y="0"/>
                </a:lnTo>
                <a:lnTo>
                  <a:pt x="2543010" y="693549"/>
                </a:lnTo>
                <a:lnTo>
                  <a:pt x="0" y="6935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24" b="-124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8" name="Freeform 8"/>
          <p:cNvSpPr/>
          <p:nvPr/>
        </p:nvSpPr>
        <p:spPr>
          <a:xfrm>
            <a:off x="10739942" y="6096978"/>
            <a:ext cx="2469380" cy="706183"/>
          </a:xfrm>
          <a:custGeom>
            <a:avLst/>
            <a:gdLst/>
            <a:ahLst/>
            <a:cxnLst/>
            <a:rect l="l" t="t" r="r" b="b"/>
            <a:pathLst>
              <a:path w="2469380" h="706183">
                <a:moveTo>
                  <a:pt x="0" y="0"/>
                </a:moveTo>
                <a:lnTo>
                  <a:pt x="2469379" y="0"/>
                </a:lnTo>
                <a:lnTo>
                  <a:pt x="2469379" y="706184"/>
                </a:lnTo>
                <a:lnTo>
                  <a:pt x="0" y="706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07" r="-2249" b="-110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9" name="Freeform 9"/>
          <p:cNvSpPr/>
          <p:nvPr/>
        </p:nvSpPr>
        <p:spPr>
          <a:xfrm>
            <a:off x="14301196" y="3479248"/>
            <a:ext cx="2543010" cy="693549"/>
          </a:xfrm>
          <a:custGeom>
            <a:avLst/>
            <a:gdLst/>
            <a:ahLst/>
            <a:cxnLst/>
            <a:rect l="l" t="t" r="r" b="b"/>
            <a:pathLst>
              <a:path w="2543010" h="693549">
                <a:moveTo>
                  <a:pt x="0" y="0"/>
                </a:moveTo>
                <a:lnTo>
                  <a:pt x="2543010" y="0"/>
                </a:lnTo>
                <a:lnTo>
                  <a:pt x="2543010" y="693549"/>
                </a:lnTo>
                <a:lnTo>
                  <a:pt x="0" y="6935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24" b="-124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0" name="Group 10"/>
          <p:cNvGrpSpPr/>
          <p:nvPr/>
        </p:nvGrpSpPr>
        <p:grpSpPr>
          <a:xfrm>
            <a:off x="1668427" y="3314963"/>
            <a:ext cx="1151144" cy="309892"/>
            <a:chOff x="0" y="0"/>
            <a:chExt cx="1534858" cy="4131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34795" cy="413131"/>
            </a:xfrm>
            <a:custGeom>
              <a:avLst/>
              <a:gdLst/>
              <a:ahLst/>
              <a:cxnLst/>
              <a:rect l="l" t="t" r="r" b="b"/>
              <a:pathLst>
                <a:path w="1534795" h="413131">
                  <a:moveTo>
                    <a:pt x="0" y="0"/>
                  </a:moveTo>
                  <a:lnTo>
                    <a:pt x="1534795" y="0"/>
                  </a:lnTo>
                  <a:lnTo>
                    <a:pt x="1534795" y="413131"/>
                  </a:lnTo>
                  <a:lnTo>
                    <a:pt x="0" y="413131"/>
                  </a:lnTo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534858" cy="41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260"/>
                </a:lnSpc>
              </a:pPr>
              <a:r>
                <a:rPr lang="en-US" sz="105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       PARTNERE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90427" y="3413729"/>
            <a:ext cx="81377" cy="81376"/>
            <a:chOff x="0" y="0"/>
            <a:chExt cx="108502" cy="1085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458" cy="108458"/>
            </a:xfrm>
            <a:custGeom>
              <a:avLst/>
              <a:gdLst/>
              <a:ahLst/>
              <a:cxnLst/>
              <a:rect l="l" t="t" r="r" b="b"/>
              <a:pathLst>
                <a:path w="108458" h="108458">
                  <a:moveTo>
                    <a:pt x="0" y="0"/>
                  </a:moveTo>
                  <a:lnTo>
                    <a:pt x="108458" y="0"/>
                  </a:lnTo>
                  <a:lnTo>
                    <a:pt x="108458" y="108458"/>
                  </a:lnTo>
                  <a:lnTo>
                    <a:pt x="0" y="108458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68427" y="3622521"/>
            <a:ext cx="7003281" cy="2885893"/>
            <a:chOff x="0" y="0"/>
            <a:chExt cx="9337708" cy="38478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37708" cy="3847857"/>
            </a:xfrm>
            <a:custGeom>
              <a:avLst/>
              <a:gdLst/>
              <a:ahLst/>
              <a:cxnLst/>
              <a:rect l="l" t="t" r="r" b="b"/>
              <a:pathLst>
                <a:path w="9337708" h="3847857">
                  <a:moveTo>
                    <a:pt x="0" y="0"/>
                  </a:moveTo>
                  <a:lnTo>
                    <a:pt x="9337708" y="0"/>
                  </a:lnTo>
                  <a:lnTo>
                    <a:pt x="9337708" y="3847857"/>
                  </a:lnTo>
                  <a:lnTo>
                    <a:pt x="0" y="38478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6675"/>
              <a:ext cx="9337708" cy="3781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Verarca samarbejder med</a:t>
              </a:r>
            </a:p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6C47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og er anerkendt af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849396" y="7560996"/>
            <a:ext cx="1081316" cy="230832"/>
            <a:chOff x="0" y="0"/>
            <a:chExt cx="1441754" cy="3077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41754" cy="307776"/>
            </a:xfrm>
            <a:custGeom>
              <a:avLst/>
              <a:gdLst/>
              <a:ahLst/>
              <a:cxnLst/>
              <a:rect l="l" t="t" r="r" b="b"/>
              <a:pathLst>
                <a:path w="1441754" h="307776">
                  <a:moveTo>
                    <a:pt x="0" y="0"/>
                  </a:moveTo>
                  <a:lnTo>
                    <a:pt x="1441754" y="0"/>
                  </a:lnTo>
                  <a:lnTo>
                    <a:pt x="1441754" y="307776"/>
                  </a:lnTo>
                  <a:lnTo>
                    <a:pt x="0" y="3077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441754" cy="3077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800"/>
                </a:lnSpc>
              </a:pPr>
              <a:r>
                <a:rPr lang="en-US" sz="150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50+ more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732933" y="3624855"/>
            <a:ext cx="2495802" cy="361929"/>
          </a:xfrm>
          <a:custGeom>
            <a:avLst/>
            <a:gdLst/>
            <a:ahLst/>
            <a:cxnLst/>
            <a:rect l="l" t="t" r="r" b="b"/>
            <a:pathLst>
              <a:path w="2495802" h="361929">
                <a:moveTo>
                  <a:pt x="0" y="0"/>
                </a:moveTo>
                <a:lnTo>
                  <a:pt x="2495802" y="0"/>
                </a:lnTo>
                <a:lnTo>
                  <a:pt x="2495802" y="361929"/>
                </a:lnTo>
                <a:lnTo>
                  <a:pt x="0" y="361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1128" b="-1128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9FB728B0-34DD-4EE3-0980-20082A513C64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29" name="Group 4">
            <a:extLst>
              <a:ext uri="{FF2B5EF4-FFF2-40B4-BE49-F238E27FC236}">
                <a16:creationId xmlns:a16="http://schemas.microsoft.com/office/drawing/2014/main" id="{5DAB225E-D329-B539-AD19-375398501C5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2DC45882-37F9-4C3C-E194-6544F047F07C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5229F53D-ACE3-0808-1A41-0892C53507A1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32" name="Freeform 7">
            <a:extLst>
              <a:ext uri="{FF2B5EF4-FFF2-40B4-BE49-F238E27FC236}">
                <a16:creationId xmlns:a16="http://schemas.microsoft.com/office/drawing/2014/main" id="{256202DC-9EFC-89E7-9752-C6C195C4CF99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411635" y="807067"/>
            <a:ext cx="2026806" cy="346110"/>
            <a:chOff x="0" y="0"/>
            <a:chExt cx="2702409" cy="4614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2399" cy="461415"/>
            </a:xfrm>
            <a:custGeom>
              <a:avLst/>
              <a:gdLst/>
              <a:ahLst/>
              <a:cxnLst/>
              <a:rect l="l" t="t" r="r" b="b"/>
              <a:pathLst>
                <a:path w="2702399" h="461415">
                  <a:moveTo>
                    <a:pt x="0" y="0"/>
                  </a:moveTo>
                  <a:lnTo>
                    <a:pt x="2702399" y="0"/>
                  </a:lnTo>
                  <a:lnTo>
                    <a:pt x="2702399" y="461415"/>
                  </a:lnTo>
                  <a:lnTo>
                    <a:pt x="0" y="461415"/>
                  </a:lnTo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2702409" cy="45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439"/>
                </a:lnSpc>
              </a:pPr>
              <a:r>
                <a:rPr lang="en-US" sz="120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      </a:t>
              </a:r>
              <a:r>
                <a:rPr lang="en-US" sz="1200">
                  <a:solidFill>
                    <a:srgbClr val="F25D3B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GHG-PROTOKOLLEN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525165" y="941933"/>
            <a:ext cx="81376" cy="81376"/>
            <a:chOff x="0" y="0"/>
            <a:chExt cx="108502" cy="108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458" cy="108458"/>
            </a:xfrm>
            <a:custGeom>
              <a:avLst/>
              <a:gdLst/>
              <a:ahLst/>
              <a:cxnLst/>
              <a:rect l="l" t="t" r="r" b="b"/>
              <a:pathLst>
                <a:path w="108458" h="108458">
                  <a:moveTo>
                    <a:pt x="0" y="0"/>
                  </a:moveTo>
                  <a:lnTo>
                    <a:pt x="108458" y="0"/>
                  </a:lnTo>
                  <a:lnTo>
                    <a:pt x="108458" y="108458"/>
                  </a:lnTo>
                  <a:lnTo>
                    <a:pt x="0" y="108458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8" name="Freeform 8"/>
          <p:cNvSpPr/>
          <p:nvPr/>
        </p:nvSpPr>
        <p:spPr>
          <a:xfrm>
            <a:off x="11475872" y="2788960"/>
            <a:ext cx="5172075" cy="4858616"/>
          </a:xfrm>
          <a:custGeom>
            <a:avLst/>
            <a:gdLst/>
            <a:ahLst/>
            <a:cxnLst/>
            <a:rect l="l" t="t" r="r" b="b"/>
            <a:pathLst>
              <a:path w="5172075" h="4858616">
                <a:moveTo>
                  <a:pt x="0" y="0"/>
                </a:moveTo>
                <a:lnTo>
                  <a:pt x="5172074" y="0"/>
                </a:lnTo>
                <a:lnTo>
                  <a:pt x="5172074" y="4858616"/>
                </a:lnTo>
                <a:lnTo>
                  <a:pt x="0" y="485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" b="-89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9" name="Freeform 9"/>
          <p:cNvSpPr/>
          <p:nvPr/>
        </p:nvSpPr>
        <p:spPr>
          <a:xfrm>
            <a:off x="1640054" y="1537812"/>
            <a:ext cx="8770925" cy="7360916"/>
          </a:xfrm>
          <a:custGeom>
            <a:avLst/>
            <a:gdLst/>
            <a:ahLst/>
            <a:cxnLst/>
            <a:rect l="l" t="t" r="r" b="b"/>
            <a:pathLst>
              <a:path w="8770925" h="7360916">
                <a:moveTo>
                  <a:pt x="0" y="0"/>
                </a:moveTo>
                <a:lnTo>
                  <a:pt x="8770924" y="0"/>
                </a:lnTo>
                <a:lnTo>
                  <a:pt x="8770924" y="7360916"/>
                </a:lnTo>
                <a:lnTo>
                  <a:pt x="0" y="7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" b="-3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DD81A45-C023-8FD0-4B56-23225017CD51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2FB2DE26-77E0-427E-7498-A88E155EDA6C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2E7BD02-0401-E214-B232-BC388B72CFBF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7BD74E0-C4FB-22FD-46AB-440F6FCD2F8C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14" name="Freeform 7">
            <a:extLst>
              <a:ext uri="{FF2B5EF4-FFF2-40B4-BE49-F238E27FC236}">
                <a16:creationId xmlns:a16="http://schemas.microsoft.com/office/drawing/2014/main" id="{8B744524-6058-5D81-518F-929432094249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66548" y="-961245"/>
            <a:ext cx="12893552" cy="12209488"/>
          </a:xfrm>
          <a:custGeom>
            <a:avLst/>
            <a:gdLst/>
            <a:ahLst/>
            <a:cxnLst/>
            <a:rect l="l" t="t" r="r" b="b"/>
            <a:pathLst>
              <a:path w="12893552" h="12209488">
                <a:moveTo>
                  <a:pt x="0" y="0"/>
                </a:moveTo>
                <a:lnTo>
                  <a:pt x="12893551" y="0"/>
                </a:lnTo>
                <a:lnTo>
                  <a:pt x="12893551" y="12209488"/>
                </a:lnTo>
                <a:lnTo>
                  <a:pt x="0" y="1220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1650205" y="2181495"/>
            <a:ext cx="15924561" cy="2174880"/>
            <a:chOff x="0" y="0"/>
            <a:chExt cx="21232748" cy="28998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32747" cy="2899841"/>
            </a:xfrm>
            <a:custGeom>
              <a:avLst/>
              <a:gdLst/>
              <a:ahLst/>
              <a:cxnLst/>
              <a:rect l="l" t="t" r="r" b="b"/>
              <a:pathLst>
                <a:path w="21232747" h="2899841">
                  <a:moveTo>
                    <a:pt x="0" y="0"/>
                  </a:moveTo>
                  <a:lnTo>
                    <a:pt x="21232747" y="0"/>
                  </a:lnTo>
                  <a:lnTo>
                    <a:pt x="21232747" y="2899841"/>
                  </a:lnTo>
                  <a:lnTo>
                    <a:pt x="0" y="28998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232748" cy="28331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3D3D3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Vi prioriterer </a:t>
              </a:r>
              <a:r>
                <a:rPr lang="en-US" sz="600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den mest nøjagtige metode </a:t>
              </a:r>
              <a:r>
                <a:rPr lang="en-US" sz="6000">
                  <a:solidFill>
                    <a:srgbClr val="3D3D3D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ud fra den data der er til rådighed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6606256" y="2470076"/>
            <a:ext cx="1513616" cy="846322"/>
          </a:xfrm>
          <a:custGeom>
            <a:avLst/>
            <a:gdLst/>
            <a:ahLst/>
            <a:cxnLst/>
            <a:rect l="l" t="t" r="r" b="b"/>
            <a:pathLst>
              <a:path w="1513616" h="846322">
                <a:moveTo>
                  <a:pt x="0" y="0"/>
                </a:moveTo>
                <a:lnTo>
                  <a:pt x="1513616" y="0"/>
                </a:lnTo>
                <a:lnTo>
                  <a:pt x="1513616" y="846322"/>
                </a:lnTo>
                <a:lnTo>
                  <a:pt x="0" y="846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16" b="-616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8" name="Group 8"/>
          <p:cNvGrpSpPr/>
          <p:nvPr/>
        </p:nvGrpSpPr>
        <p:grpSpPr>
          <a:xfrm>
            <a:off x="1650205" y="4658753"/>
            <a:ext cx="6182181" cy="3847207"/>
            <a:chOff x="0" y="0"/>
            <a:chExt cx="8242908" cy="51296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42908" cy="5129610"/>
            </a:xfrm>
            <a:custGeom>
              <a:avLst/>
              <a:gdLst/>
              <a:ahLst/>
              <a:cxnLst/>
              <a:rect l="l" t="t" r="r" b="b"/>
              <a:pathLst>
                <a:path w="8242908" h="5129610">
                  <a:moveTo>
                    <a:pt x="0" y="0"/>
                  </a:moveTo>
                  <a:lnTo>
                    <a:pt x="8242908" y="0"/>
                  </a:lnTo>
                  <a:lnTo>
                    <a:pt x="8242908" y="5129610"/>
                  </a:lnTo>
                  <a:lnTo>
                    <a:pt x="0" y="51296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242908" cy="51486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65668" lvl="1" indent="-232834" algn="l">
                <a:lnSpc>
                  <a:spcPts val="3200"/>
                </a:lnSpc>
                <a:buFont typeface="Arial"/>
                <a:buChar char="•"/>
              </a:pPr>
              <a:r>
                <a:rPr lang="en-US" sz="25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Supplier-specific:</a:t>
              </a:r>
            </a:p>
            <a:p>
              <a:pPr marL="346553" lvl="1" indent="-173277" algn="l">
                <a:lnSpc>
                  <a:spcPts val="2368"/>
                </a:lnSpc>
              </a:pPr>
              <a:r>
                <a:rPr lang="en-US" sz="1850">
                  <a:solidFill>
                    <a:srgbClr val="202020"/>
                  </a:solidFill>
                  <a:latin typeface="Lexend 1 Light"/>
                  <a:ea typeface="Lexend 1 Light"/>
                  <a:cs typeface="Lexend 1 Light"/>
                  <a:sym typeface="Lexend 1 Light"/>
                </a:rPr>
                <a:t>CO2-aftryk direkte fra din leverandør</a:t>
              </a:r>
            </a:p>
            <a:p>
              <a:pPr algn="l">
                <a:lnSpc>
                  <a:spcPts val="2368"/>
                </a:lnSpc>
              </a:pPr>
              <a:endParaRPr lang="en-US" sz="1850">
                <a:solidFill>
                  <a:srgbClr val="202020"/>
                </a:solidFill>
                <a:latin typeface="Lexend 1 Light"/>
                <a:ea typeface="Lexend 1 Light"/>
                <a:cs typeface="Lexend 1 Light"/>
                <a:sym typeface="Lexend 1 Light"/>
              </a:endParaRPr>
            </a:p>
            <a:p>
              <a:pPr marL="465668" lvl="1" indent="-232834" algn="l">
                <a:lnSpc>
                  <a:spcPts val="3200"/>
                </a:lnSpc>
                <a:buFont typeface="Arial"/>
                <a:buChar char="•"/>
              </a:pPr>
              <a:r>
                <a:rPr lang="en-US" sz="25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Average-data: </a:t>
              </a:r>
            </a:p>
            <a:p>
              <a:pPr marL="346553" lvl="1" indent="-173277" algn="l">
                <a:lnSpc>
                  <a:spcPts val="2368"/>
                </a:lnSpc>
              </a:pPr>
              <a:r>
                <a:rPr lang="en-US" sz="1850">
                  <a:solidFill>
                    <a:srgbClr val="202020"/>
                  </a:solidFill>
                  <a:latin typeface="Lexend 1 Light"/>
                  <a:ea typeface="Lexend 1 Light"/>
                  <a:cs typeface="Lexend 1 Light"/>
                  <a:sym typeface="Lexend 1 Light"/>
                </a:rPr>
                <a:t>Mængde råmateriale ganget med emissionsfaktor for råmaterialets kategori</a:t>
              </a:r>
            </a:p>
            <a:p>
              <a:pPr algn="l">
                <a:lnSpc>
                  <a:spcPts val="2368"/>
                </a:lnSpc>
              </a:pPr>
              <a:endParaRPr lang="en-US" sz="1850">
                <a:solidFill>
                  <a:srgbClr val="202020"/>
                </a:solidFill>
                <a:latin typeface="Lexend 1 Light"/>
                <a:ea typeface="Lexend 1 Light"/>
                <a:cs typeface="Lexend 1 Light"/>
                <a:sym typeface="Lexend 1 Light"/>
              </a:endParaRPr>
            </a:p>
            <a:p>
              <a:pPr marL="465668" lvl="1" indent="-232834" algn="l">
                <a:lnSpc>
                  <a:spcPts val="3200"/>
                </a:lnSpc>
                <a:buFont typeface="Arial"/>
                <a:buChar char="•"/>
              </a:pPr>
              <a:r>
                <a:rPr lang="en-US" sz="25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Spend-based:</a:t>
              </a:r>
            </a:p>
            <a:p>
              <a:pPr marL="346553" lvl="1" indent="-173277" algn="l">
                <a:lnSpc>
                  <a:spcPts val="2368"/>
                </a:lnSpc>
              </a:pPr>
              <a:r>
                <a:rPr lang="en-US" sz="1850">
                  <a:solidFill>
                    <a:srgbClr val="202020"/>
                  </a:solidFill>
                  <a:latin typeface="Lexend 1 Light"/>
                  <a:ea typeface="Lexend 1 Light"/>
                  <a:cs typeface="Lexend 1 Light"/>
                  <a:sym typeface="Lexend 1 Light"/>
                </a:rPr>
                <a:t>Kostpris ganget med emissionsfaktor </a:t>
              </a:r>
            </a:p>
            <a:p>
              <a:pPr marL="346553" lvl="1" indent="-173277" algn="l">
                <a:lnSpc>
                  <a:spcPts val="2368"/>
                </a:lnSpc>
              </a:pPr>
              <a:r>
                <a:rPr lang="en-US" sz="1850">
                  <a:solidFill>
                    <a:srgbClr val="202020"/>
                  </a:solidFill>
                  <a:latin typeface="Lexend 1 Light"/>
                  <a:ea typeface="Lexend 1 Light"/>
                  <a:cs typeface="Lexend 1 Light"/>
                  <a:sym typeface="Lexend 1 Light"/>
                </a:rPr>
                <a:t>for købets kategori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50207" y="1958178"/>
            <a:ext cx="1981293" cy="309892"/>
            <a:chOff x="0" y="0"/>
            <a:chExt cx="2641724" cy="4131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41727" cy="413131"/>
            </a:xfrm>
            <a:custGeom>
              <a:avLst/>
              <a:gdLst/>
              <a:ahLst/>
              <a:cxnLst/>
              <a:rect l="l" t="t" r="r" b="b"/>
              <a:pathLst>
                <a:path w="2641727" h="413131">
                  <a:moveTo>
                    <a:pt x="0" y="0"/>
                  </a:moveTo>
                  <a:lnTo>
                    <a:pt x="2641727" y="0"/>
                  </a:lnTo>
                  <a:lnTo>
                    <a:pt x="2641727" y="413131"/>
                  </a:lnTo>
                  <a:lnTo>
                    <a:pt x="0" y="413131"/>
                  </a:lnTo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641724" cy="41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260"/>
                </a:lnSpc>
              </a:pPr>
              <a:r>
                <a:rPr lang="en-US" sz="105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       BEREGNINGSMETODER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2207" y="2066469"/>
            <a:ext cx="81377" cy="81377"/>
            <a:chOff x="0" y="0"/>
            <a:chExt cx="108502" cy="1085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8458" cy="108458"/>
            </a:xfrm>
            <a:custGeom>
              <a:avLst/>
              <a:gdLst/>
              <a:ahLst/>
              <a:cxnLst/>
              <a:rect l="l" t="t" r="r" b="b"/>
              <a:pathLst>
                <a:path w="108458" h="108458">
                  <a:moveTo>
                    <a:pt x="0" y="0"/>
                  </a:moveTo>
                  <a:lnTo>
                    <a:pt x="108458" y="0"/>
                  </a:lnTo>
                  <a:lnTo>
                    <a:pt x="108458" y="108458"/>
                  </a:lnTo>
                  <a:lnTo>
                    <a:pt x="0" y="108458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11027664" y="4685410"/>
            <a:ext cx="5102352" cy="1096536"/>
            <a:chOff x="0" y="0"/>
            <a:chExt cx="6803136" cy="14620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803136" cy="1462024"/>
            </a:xfrm>
            <a:custGeom>
              <a:avLst/>
              <a:gdLst/>
              <a:ahLst/>
              <a:cxnLst/>
              <a:rect l="l" t="t" r="r" b="b"/>
              <a:pathLst>
                <a:path w="6803136" h="1462024">
                  <a:moveTo>
                    <a:pt x="0" y="1462024"/>
                  </a:moveTo>
                  <a:lnTo>
                    <a:pt x="584962" y="0"/>
                  </a:lnTo>
                  <a:lnTo>
                    <a:pt x="6218174" y="0"/>
                  </a:lnTo>
                  <a:lnTo>
                    <a:pt x="6803136" y="1462024"/>
                  </a:lnTo>
                  <a:close/>
                </a:path>
              </a:pathLst>
            </a:custGeom>
            <a:solidFill>
              <a:srgbClr val="266663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11496048" y="5949188"/>
            <a:ext cx="4165586" cy="1096536"/>
            <a:chOff x="0" y="0"/>
            <a:chExt cx="5554114" cy="14620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554091" cy="1462024"/>
            </a:xfrm>
            <a:custGeom>
              <a:avLst/>
              <a:gdLst/>
              <a:ahLst/>
              <a:cxnLst/>
              <a:rect l="l" t="t" r="r" b="b"/>
              <a:pathLst>
                <a:path w="5554091" h="1462024">
                  <a:moveTo>
                    <a:pt x="0" y="1462024"/>
                  </a:moveTo>
                  <a:lnTo>
                    <a:pt x="560578" y="0"/>
                  </a:lnTo>
                  <a:lnTo>
                    <a:pt x="4993513" y="0"/>
                  </a:lnTo>
                  <a:lnTo>
                    <a:pt x="5554091" y="1462024"/>
                  </a:lnTo>
                  <a:close/>
                </a:path>
              </a:pathLst>
            </a:custGeom>
            <a:solidFill>
              <a:srgbClr val="A75481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1951208" y="7212963"/>
            <a:ext cx="3255264" cy="1096536"/>
            <a:chOff x="0" y="0"/>
            <a:chExt cx="4340352" cy="14620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340352" cy="1462024"/>
            </a:xfrm>
            <a:custGeom>
              <a:avLst/>
              <a:gdLst/>
              <a:ahLst/>
              <a:cxnLst/>
              <a:rect l="l" t="t" r="r" b="b"/>
              <a:pathLst>
                <a:path w="4340352" h="1462024">
                  <a:moveTo>
                    <a:pt x="0" y="1462024"/>
                  </a:moveTo>
                  <a:lnTo>
                    <a:pt x="609346" y="0"/>
                  </a:lnTo>
                  <a:lnTo>
                    <a:pt x="3731006" y="0"/>
                  </a:lnTo>
                  <a:lnTo>
                    <a:pt x="4340352" y="1462024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951208" y="5018690"/>
            <a:ext cx="3255264" cy="415499"/>
            <a:chOff x="0" y="0"/>
            <a:chExt cx="4340352" cy="5539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40352" cy="553998"/>
            </a:xfrm>
            <a:custGeom>
              <a:avLst/>
              <a:gdLst/>
              <a:ahLst/>
              <a:cxnLst/>
              <a:rect l="l" t="t" r="r" b="b"/>
              <a:pathLst>
                <a:path w="4340352" h="553998">
                  <a:moveTo>
                    <a:pt x="0" y="0"/>
                  </a:moveTo>
                  <a:lnTo>
                    <a:pt x="4340352" y="0"/>
                  </a:lnTo>
                  <a:lnTo>
                    <a:pt x="4340352" y="553998"/>
                  </a:lnTo>
                  <a:lnTo>
                    <a:pt x="0" y="5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4340352" cy="5539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Supplier-specific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51208" y="6289706"/>
            <a:ext cx="3255264" cy="415499"/>
            <a:chOff x="0" y="0"/>
            <a:chExt cx="4340352" cy="55399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40352" cy="553998"/>
            </a:xfrm>
            <a:custGeom>
              <a:avLst/>
              <a:gdLst/>
              <a:ahLst/>
              <a:cxnLst/>
              <a:rect l="l" t="t" r="r" b="b"/>
              <a:pathLst>
                <a:path w="4340352" h="553998">
                  <a:moveTo>
                    <a:pt x="0" y="0"/>
                  </a:moveTo>
                  <a:lnTo>
                    <a:pt x="4340352" y="0"/>
                  </a:lnTo>
                  <a:lnTo>
                    <a:pt x="4340352" y="553998"/>
                  </a:lnTo>
                  <a:lnTo>
                    <a:pt x="0" y="5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4340352" cy="5539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Average-data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951208" y="7553481"/>
            <a:ext cx="3255264" cy="415499"/>
            <a:chOff x="0" y="0"/>
            <a:chExt cx="4340352" cy="55399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340352" cy="553998"/>
            </a:xfrm>
            <a:custGeom>
              <a:avLst/>
              <a:gdLst/>
              <a:ahLst/>
              <a:cxnLst/>
              <a:rect l="l" t="t" r="r" b="b"/>
              <a:pathLst>
                <a:path w="4340352" h="553998">
                  <a:moveTo>
                    <a:pt x="0" y="0"/>
                  </a:moveTo>
                  <a:lnTo>
                    <a:pt x="4340352" y="0"/>
                  </a:lnTo>
                  <a:lnTo>
                    <a:pt x="4340352" y="553998"/>
                  </a:lnTo>
                  <a:lnTo>
                    <a:pt x="0" y="5539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4340352" cy="5539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160"/>
                </a:lnSpc>
              </a:pPr>
              <a:r>
                <a:rPr lang="en-US" sz="1800">
                  <a:solidFill>
                    <a:srgbClr val="FFFFFF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Spend-based</a:t>
              </a:r>
            </a:p>
          </p:txBody>
        </p:sp>
      </p:grpSp>
      <p:sp>
        <p:nvSpPr>
          <p:cNvPr id="31" name="Freeform 12">
            <a:extLst>
              <a:ext uri="{FF2B5EF4-FFF2-40B4-BE49-F238E27FC236}">
                <a16:creationId xmlns:a16="http://schemas.microsoft.com/office/drawing/2014/main" id="{D63627A3-466A-734B-DF5F-B507E72F6677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2" name="Group 4">
            <a:extLst>
              <a:ext uri="{FF2B5EF4-FFF2-40B4-BE49-F238E27FC236}">
                <a16:creationId xmlns:a16="http://schemas.microsoft.com/office/drawing/2014/main" id="{21D78D57-6EED-58A9-CE4C-95C4CC526BA1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31078FCF-6AB3-36C6-0B82-E238893BA068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24484DE9-925A-473C-4DF9-B396460544C6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35" name="Freeform 7">
            <a:extLst>
              <a:ext uri="{FF2B5EF4-FFF2-40B4-BE49-F238E27FC236}">
                <a16:creationId xmlns:a16="http://schemas.microsoft.com/office/drawing/2014/main" id="{E8FEDD5F-3B30-34B8-CAFA-CCDE7F8BC85E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84987" y="-518390"/>
            <a:ext cx="12893551" cy="12209488"/>
          </a:xfrm>
          <a:custGeom>
            <a:avLst/>
            <a:gdLst/>
            <a:ahLst/>
            <a:cxnLst/>
            <a:rect l="l" t="t" r="r" b="b"/>
            <a:pathLst>
              <a:path w="12893551" h="12209488">
                <a:moveTo>
                  <a:pt x="0" y="0"/>
                </a:moveTo>
                <a:lnTo>
                  <a:pt x="12893551" y="0"/>
                </a:lnTo>
                <a:lnTo>
                  <a:pt x="12893551" y="12209489"/>
                </a:lnTo>
                <a:lnTo>
                  <a:pt x="0" y="1220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" name="Group 3"/>
          <p:cNvGrpSpPr/>
          <p:nvPr/>
        </p:nvGrpSpPr>
        <p:grpSpPr>
          <a:xfrm>
            <a:off x="1595344" y="2934972"/>
            <a:ext cx="6129336" cy="1988345"/>
            <a:chOff x="0" y="0"/>
            <a:chExt cx="8172448" cy="26511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72448" cy="2651126"/>
            </a:xfrm>
            <a:custGeom>
              <a:avLst/>
              <a:gdLst/>
              <a:ahLst/>
              <a:cxnLst/>
              <a:rect l="l" t="t" r="r" b="b"/>
              <a:pathLst>
                <a:path w="8172448" h="2651126">
                  <a:moveTo>
                    <a:pt x="0" y="0"/>
                  </a:moveTo>
                  <a:lnTo>
                    <a:pt x="8172448" y="0"/>
                  </a:lnTo>
                  <a:lnTo>
                    <a:pt x="817244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8172448" cy="25844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Data</a:t>
              </a:r>
              <a:r>
                <a:rPr lang="en-US" sz="600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grundlag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638208" y="3478014"/>
            <a:ext cx="1771650" cy="990600"/>
          </a:xfrm>
          <a:custGeom>
            <a:avLst/>
            <a:gdLst/>
            <a:ahLst/>
            <a:cxnLst/>
            <a:rect l="l" t="t" r="r" b="b"/>
            <a:pathLst>
              <a:path w="1771650" h="990600">
                <a:moveTo>
                  <a:pt x="0" y="0"/>
                </a:moveTo>
                <a:lnTo>
                  <a:pt x="1771650" y="0"/>
                </a:lnTo>
                <a:lnTo>
                  <a:pt x="177165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89" b="-689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7" name="Group 7"/>
          <p:cNvGrpSpPr/>
          <p:nvPr/>
        </p:nvGrpSpPr>
        <p:grpSpPr>
          <a:xfrm>
            <a:off x="1638209" y="2874514"/>
            <a:ext cx="1342227" cy="309893"/>
            <a:chOff x="0" y="0"/>
            <a:chExt cx="1789636" cy="413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89684" cy="413131"/>
            </a:xfrm>
            <a:custGeom>
              <a:avLst/>
              <a:gdLst/>
              <a:ahLst/>
              <a:cxnLst/>
              <a:rect l="l" t="t" r="r" b="b"/>
              <a:pathLst>
                <a:path w="1789684" h="413131">
                  <a:moveTo>
                    <a:pt x="0" y="0"/>
                  </a:moveTo>
                  <a:lnTo>
                    <a:pt x="1789684" y="0"/>
                  </a:lnTo>
                  <a:lnTo>
                    <a:pt x="1789684" y="413131"/>
                  </a:lnTo>
                  <a:lnTo>
                    <a:pt x="0" y="413131"/>
                  </a:lnTo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789636" cy="41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260"/>
                </a:lnSpc>
              </a:pPr>
              <a:r>
                <a:rPr lang="en-US" sz="105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       SIKKER DATA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60208" y="2982806"/>
            <a:ext cx="81377" cy="81376"/>
            <a:chOff x="0" y="0"/>
            <a:chExt cx="108502" cy="1085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8458" cy="108458"/>
            </a:xfrm>
            <a:custGeom>
              <a:avLst/>
              <a:gdLst/>
              <a:ahLst/>
              <a:cxnLst/>
              <a:rect l="l" t="t" r="r" b="b"/>
              <a:pathLst>
                <a:path w="108458" h="108458">
                  <a:moveTo>
                    <a:pt x="0" y="0"/>
                  </a:moveTo>
                  <a:lnTo>
                    <a:pt x="108458" y="0"/>
                  </a:lnTo>
                  <a:lnTo>
                    <a:pt x="108458" y="108458"/>
                  </a:lnTo>
                  <a:lnTo>
                    <a:pt x="0" y="108458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3" name="Freeform 13" descr="A black background with a letter  AI-generated content may be incorrect."/>
          <p:cNvSpPr/>
          <p:nvPr/>
        </p:nvSpPr>
        <p:spPr>
          <a:xfrm>
            <a:off x="1638349" y="5265498"/>
            <a:ext cx="2323155" cy="414295"/>
          </a:xfrm>
          <a:custGeom>
            <a:avLst/>
            <a:gdLst/>
            <a:ahLst/>
            <a:cxnLst/>
            <a:rect l="l" t="t" r="r" b="b"/>
            <a:pathLst>
              <a:path w="2323155" h="414295">
                <a:moveTo>
                  <a:pt x="0" y="0"/>
                </a:moveTo>
                <a:lnTo>
                  <a:pt x="2323155" y="0"/>
                </a:lnTo>
                <a:lnTo>
                  <a:pt x="2323155" y="414296"/>
                </a:lnTo>
                <a:lnTo>
                  <a:pt x="0" y="414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4" name="Freeform 14"/>
          <p:cNvSpPr/>
          <p:nvPr/>
        </p:nvSpPr>
        <p:spPr>
          <a:xfrm>
            <a:off x="2880516" y="6221745"/>
            <a:ext cx="1406564" cy="392178"/>
          </a:xfrm>
          <a:custGeom>
            <a:avLst/>
            <a:gdLst/>
            <a:ahLst/>
            <a:cxnLst/>
            <a:rect l="l" t="t" r="r" b="b"/>
            <a:pathLst>
              <a:path w="1406564" h="392178">
                <a:moveTo>
                  <a:pt x="0" y="0"/>
                </a:moveTo>
                <a:lnTo>
                  <a:pt x="1406564" y="0"/>
                </a:lnTo>
                <a:lnTo>
                  <a:pt x="1406564" y="392178"/>
                </a:lnTo>
                <a:lnTo>
                  <a:pt x="0" y="392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6" r="-66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5" name="Freeform 15"/>
          <p:cNvSpPr/>
          <p:nvPr/>
        </p:nvSpPr>
        <p:spPr>
          <a:xfrm>
            <a:off x="1689825" y="6227276"/>
            <a:ext cx="762936" cy="340777"/>
          </a:xfrm>
          <a:custGeom>
            <a:avLst/>
            <a:gdLst/>
            <a:ahLst/>
            <a:cxnLst/>
            <a:rect l="l" t="t" r="r" b="b"/>
            <a:pathLst>
              <a:path w="762936" h="340777">
                <a:moveTo>
                  <a:pt x="0" y="0"/>
                </a:moveTo>
                <a:lnTo>
                  <a:pt x="762936" y="0"/>
                </a:lnTo>
                <a:lnTo>
                  <a:pt x="762936" y="340777"/>
                </a:lnTo>
                <a:lnTo>
                  <a:pt x="0" y="3407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Freeform 16"/>
          <p:cNvSpPr/>
          <p:nvPr/>
        </p:nvSpPr>
        <p:spPr>
          <a:xfrm>
            <a:off x="5976621" y="6291694"/>
            <a:ext cx="1079120" cy="408267"/>
          </a:xfrm>
          <a:custGeom>
            <a:avLst/>
            <a:gdLst/>
            <a:ahLst/>
            <a:cxnLst/>
            <a:rect l="l" t="t" r="r" b="b"/>
            <a:pathLst>
              <a:path w="1079120" h="408267">
                <a:moveTo>
                  <a:pt x="0" y="0"/>
                </a:moveTo>
                <a:lnTo>
                  <a:pt x="1079120" y="0"/>
                </a:lnTo>
                <a:lnTo>
                  <a:pt x="1079120" y="408267"/>
                </a:lnTo>
                <a:lnTo>
                  <a:pt x="0" y="4082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7" name="Freeform 17"/>
          <p:cNvSpPr/>
          <p:nvPr/>
        </p:nvSpPr>
        <p:spPr>
          <a:xfrm>
            <a:off x="4607416" y="6162875"/>
            <a:ext cx="1079119" cy="429239"/>
          </a:xfrm>
          <a:custGeom>
            <a:avLst/>
            <a:gdLst/>
            <a:ahLst/>
            <a:cxnLst/>
            <a:rect l="l" t="t" r="r" b="b"/>
            <a:pathLst>
              <a:path w="1079119" h="429239">
                <a:moveTo>
                  <a:pt x="0" y="0"/>
                </a:moveTo>
                <a:lnTo>
                  <a:pt x="1079120" y="0"/>
                </a:lnTo>
                <a:lnTo>
                  <a:pt x="1079120" y="429238"/>
                </a:lnTo>
                <a:lnTo>
                  <a:pt x="0" y="4292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" r="5534" b="-16986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8" name="Freeform 18"/>
          <p:cNvSpPr/>
          <p:nvPr/>
        </p:nvSpPr>
        <p:spPr>
          <a:xfrm>
            <a:off x="5748682" y="5228154"/>
            <a:ext cx="1278257" cy="379680"/>
          </a:xfrm>
          <a:custGeom>
            <a:avLst/>
            <a:gdLst/>
            <a:ahLst/>
            <a:cxnLst/>
            <a:rect l="l" t="t" r="r" b="b"/>
            <a:pathLst>
              <a:path w="1278257" h="379680">
                <a:moveTo>
                  <a:pt x="0" y="0"/>
                </a:moveTo>
                <a:lnTo>
                  <a:pt x="1278257" y="0"/>
                </a:lnTo>
                <a:lnTo>
                  <a:pt x="1278257" y="379680"/>
                </a:lnTo>
                <a:lnTo>
                  <a:pt x="0" y="379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9" name="Freeform 19" descr="undefined"/>
          <p:cNvSpPr/>
          <p:nvPr/>
        </p:nvSpPr>
        <p:spPr>
          <a:xfrm>
            <a:off x="1636788" y="7110405"/>
            <a:ext cx="739773" cy="392715"/>
          </a:xfrm>
          <a:custGeom>
            <a:avLst/>
            <a:gdLst/>
            <a:ahLst/>
            <a:cxnLst/>
            <a:rect l="l" t="t" r="r" b="b"/>
            <a:pathLst>
              <a:path w="739773" h="392715">
                <a:moveTo>
                  <a:pt x="0" y="0"/>
                </a:moveTo>
                <a:lnTo>
                  <a:pt x="739773" y="0"/>
                </a:lnTo>
                <a:lnTo>
                  <a:pt x="739773" y="392715"/>
                </a:lnTo>
                <a:lnTo>
                  <a:pt x="0" y="3927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0" name="Freeform 20"/>
          <p:cNvSpPr/>
          <p:nvPr/>
        </p:nvSpPr>
        <p:spPr>
          <a:xfrm>
            <a:off x="2858048" y="7100000"/>
            <a:ext cx="1149003" cy="401046"/>
          </a:xfrm>
          <a:custGeom>
            <a:avLst/>
            <a:gdLst/>
            <a:ahLst/>
            <a:cxnLst/>
            <a:rect l="l" t="t" r="r" b="b"/>
            <a:pathLst>
              <a:path w="1149003" h="401046">
                <a:moveTo>
                  <a:pt x="0" y="0"/>
                </a:moveTo>
                <a:lnTo>
                  <a:pt x="1149002" y="0"/>
                </a:lnTo>
                <a:lnTo>
                  <a:pt x="1149002" y="401046"/>
                </a:lnTo>
                <a:lnTo>
                  <a:pt x="0" y="401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1" name="Freeform 21" descr="A blue and black logo  AI-generated content may be incorrect."/>
          <p:cNvSpPr/>
          <p:nvPr/>
        </p:nvSpPr>
        <p:spPr>
          <a:xfrm>
            <a:off x="4499085" y="7096800"/>
            <a:ext cx="1319988" cy="404245"/>
          </a:xfrm>
          <a:custGeom>
            <a:avLst/>
            <a:gdLst/>
            <a:ahLst/>
            <a:cxnLst/>
            <a:rect l="l" t="t" r="r" b="b"/>
            <a:pathLst>
              <a:path w="1319988" h="404245">
                <a:moveTo>
                  <a:pt x="0" y="0"/>
                </a:moveTo>
                <a:lnTo>
                  <a:pt x="1319988" y="0"/>
                </a:lnTo>
                <a:lnTo>
                  <a:pt x="1319988" y="404246"/>
                </a:lnTo>
                <a:lnTo>
                  <a:pt x="0" y="4042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02" b="-102"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2" name="Freeform 22"/>
          <p:cNvSpPr/>
          <p:nvPr/>
        </p:nvSpPr>
        <p:spPr>
          <a:xfrm>
            <a:off x="4363161" y="5228154"/>
            <a:ext cx="983866" cy="416913"/>
          </a:xfrm>
          <a:custGeom>
            <a:avLst/>
            <a:gdLst/>
            <a:ahLst/>
            <a:cxnLst/>
            <a:rect l="l" t="t" r="r" b="b"/>
            <a:pathLst>
              <a:path w="983866" h="416913">
                <a:moveTo>
                  <a:pt x="0" y="0"/>
                </a:moveTo>
                <a:lnTo>
                  <a:pt x="983865" y="0"/>
                </a:lnTo>
                <a:lnTo>
                  <a:pt x="983865" y="416913"/>
                </a:lnTo>
                <a:lnTo>
                  <a:pt x="0" y="4169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3" name="Freeform 23"/>
          <p:cNvSpPr/>
          <p:nvPr/>
        </p:nvSpPr>
        <p:spPr>
          <a:xfrm>
            <a:off x="5953960" y="6797994"/>
            <a:ext cx="1124442" cy="1124442"/>
          </a:xfrm>
          <a:custGeom>
            <a:avLst/>
            <a:gdLst/>
            <a:ahLst/>
            <a:cxnLst/>
            <a:rect l="l" t="t" r="r" b="b"/>
            <a:pathLst>
              <a:path w="1124442" h="1124442">
                <a:moveTo>
                  <a:pt x="0" y="0"/>
                </a:moveTo>
                <a:lnTo>
                  <a:pt x="1124442" y="0"/>
                </a:lnTo>
                <a:lnTo>
                  <a:pt x="1124442" y="1124442"/>
                </a:lnTo>
                <a:lnTo>
                  <a:pt x="0" y="1124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4" name="TextBox 24"/>
          <p:cNvSpPr txBox="1"/>
          <p:nvPr/>
        </p:nvSpPr>
        <p:spPr>
          <a:xfrm>
            <a:off x="10095253" y="3432713"/>
            <a:ext cx="6541266" cy="421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6"/>
              </a:lnSpc>
            </a:pPr>
            <a:r>
              <a:rPr lang="en-US" sz="1828">
                <a:solidFill>
                  <a:srgbClr val="000000"/>
                </a:solidFill>
                <a:latin typeface="Lexend 2"/>
                <a:ea typeface="Lexend 2"/>
                <a:cs typeface="Lexend 2"/>
                <a:sym typeface="Lexend 2"/>
              </a:rPr>
              <a:t>+90.000 Emissionsfaktorer, der dækker udgifter og aktivitetsbaserede beregninger.</a:t>
            </a:r>
          </a:p>
          <a:p>
            <a:pPr algn="l">
              <a:lnSpc>
                <a:spcPts val="3089"/>
              </a:lnSpc>
            </a:pPr>
            <a:endParaRPr lang="en-US" sz="1828">
              <a:solidFill>
                <a:srgbClr val="000000"/>
              </a:solidFill>
              <a:latin typeface="Lexend 2"/>
              <a:ea typeface="Lexend 2"/>
              <a:cs typeface="Lexend 2"/>
              <a:sym typeface="Lexend 2"/>
            </a:endParaRPr>
          </a:p>
          <a:p>
            <a:pPr algn="l">
              <a:lnSpc>
                <a:spcPts val="2376"/>
              </a:lnSpc>
            </a:pPr>
            <a:r>
              <a:rPr lang="en-US" sz="1828">
                <a:solidFill>
                  <a:srgbClr val="000000"/>
                </a:solidFill>
                <a:latin typeface="Lexend 2"/>
                <a:ea typeface="Lexend 2"/>
                <a:cs typeface="Lexend 2"/>
                <a:sym typeface="Lexend 2"/>
              </a:rPr>
              <a:t>300+ Globale regioner, der spænder fra lande til lokale områder og byer.</a:t>
            </a:r>
          </a:p>
          <a:p>
            <a:pPr algn="l">
              <a:lnSpc>
                <a:spcPts val="2376"/>
              </a:lnSpc>
            </a:pPr>
            <a:endParaRPr lang="en-US" sz="1828">
              <a:solidFill>
                <a:srgbClr val="000000"/>
              </a:solidFill>
              <a:latin typeface="Lexend 2"/>
              <a:ea typeface="Lexend 2"/>
              <a:cs typeface="Lexend 2"/>
              <a:sym typeface="Lexend 2"/>
            </a:endParaRPr>
          </a:p>
          <a:p>
            <a:pPr algn="l">
              <a:lnSpc>
                <a:spcPts val="2376"/>
              </a:lnSpc>
            </a:pPr>
            <a:r>
              <a:rPr lang="en-US" sz="1828">
                <a:solidFill>
                  <a:srgbClr val="000000"/>
                </a:solidFill>
                <a:latin typeface="Lexend 2"/>
                <a:ea typeface="Lexend 2"/>
                <a:cs typeface="Lexend 2"/>
                <a:sym typeface="Lexend 2"/>
              </a:rPr>
              <a:t>39 Kilder fra videnskabeligt revideret- og regeringsudgivet datakilder samt data fra global anerkendte dataleverandører som f.eks. GLEC – The Global Logistics Emissions Council.” </a:t>
            </a:r>
          </a:p>
          <a:p>
            <a:pPr algn="l">
              <a:lnSpc>
                <a:spcPts val="2376"/>
              </a:lnSpc>
            </a:pPr>
            <a:endParaRPr lang="en-US" sz="1828">
              <a:solidFill>
                <a:srgbClr val="000000"/>
              </a:solidFill>
              <a:latin typeface="Lexend 2"/>
              <a:ea typeface="Lexend 2"/>
              <a:cs typeface="Lexend 2"/>
              <a:sym typeface="Lexend 2"/>
            </a:endParaRPr>
          </a:p>
          <a:p>
            <a:pPr algn="l">
              <a:lnSpc>
                <a:spcPts val="2376"/>
              </a:lnSpc>
            </a:pPr>
            <a:r>
              <a:rPr lang="en-US" sz="1828">
                <a:solidFill>
                  <a:srgbClr val="000000"/>
                </a:solidFill>
                <a:latin typeface="Lexend 2"/>
                <a:ea typeface="Lexend 2"/>
                <a:cs typeface="Lexend 2"/>
                <a:sym typeface="Lexend 2"/>
              </a:rPr>
              <a:t>16 Økonomiske sektorer, herunder energi, transport, forsyningskæde, infrastruktur, affald og IT.</a:t>
            </a:r>
          </a:p>
          <a:p>
            <a:pPr algn="l">
              <a:lnSpc>
                <a:spcPts val="2376"/>
              </a:lnSpc>
            </a:pPr>
            <a:endParaRPr lang="en-US" sz="1828">
              <a:solidFill>
                <a:srgbClr val="000000"/>
              </a:solidFill>
              <a:latin typeface="Lexend 2"/>
              <a:ea typeface="Lexend 2"/>
              <a:cs typeface="Lexend 2"/>
              <a:sym typeface="Lexend 2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8552321" y="3478014"/>
            <a:ext cx="726000" cy="726000"/>
          </a:xfrm>
          <a:custGeom>
            <a:avLst/>
            <a:gdLst/>
            <a:ahLst/>
            <a:cxnLst/>
            <a:rect l="l" t="t" r="r" b="b"/>
            <a:pathLst>
              <a:path w="726000" h="726000">
                <a:moveTo>
                  <a:pt x="0" y="0"/>
                </a:moveTo>
                <a:lnTo>
                  <a:pt x="726000" y="0"/>
                </a:lnTo>
                <a:lnTo>
                  <a:pt x="726000" y="726000"/>
                </a:lnTo>
                <a:lnTo>
                  <a:pt x="0" y="726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6" name="Freeform 26"/>
          <p:cNvSpPr/>
          <p:nvPr/>
        </p:nvSpPr>
        <p:spPr>
          <a:xfrm>
            <a:off x="8505731" y="4508372"/>
            <a:ext cx="819182" cy="726000"/>
          </a:xfrm>
          <a:custGeom>
            <a:avLst/>
            <a:gdLst/>
            <a:ahLst/>
            <a:cxnLst/>
            <a:rect l="l" t="t" r="r" b="b"/>
            <a:pathLst>
              <a:path w="819182" h="726000">
                <a:moveTo>
                  <a:pt x="0" y="0"/>
                </a:moveTo>
                <a:lnTo>
                  <a:pt x="819181" y="0"/>
                </a:lnTo>
                <a:lnTo>
                  <a:pt x="819181" y="726000"/>
                </a:lnTo>
                <a:lnTo>
                  <a:pt x="0" y="726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7" name="Freeform 27"/>
          <p:cNvSpPr/>
          <p:nvPr/>
        </p:nvSpPr>
        <p:spPr>
          <a:xfrm>
            <a:off x="8552321" y="5539172"/>
            <a:ext cx="777510" cy="726000"/>
          </a:xfrm>
          <a:custGeom>
            <a:avLst/>
            <a:gdLst/>
            <a:ahLst/>
            <a:cxnLst/>
            <a:rect l="l" t="t" r="r" b="b"/>
            <a:pathLst>
              <a:path w="777510" h="726000">
                <a:moveTo>
                  <a:pt x="0" y="0"/>
                </a:moveTo>
                <a:lnTo>
                  <a:pt x="777510" y="0"/>
                </a:lnTo>
                <a:lnTo>
                  <a:pt x="777510" y="726000"/>
                </a:lnTo>
                <a:lnTo>
                  <a:pt x="0" y="726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8" name="Freeform 28"/>
          <p:cNvSpPr/>
          <p:nvPr/>
        </p:nvSpPr>
        <p:spPr>
          <a:xfrm>
            <a:off x="8552321" y="6756891"/>
            <a:ext cx="809506" cy="574749"/>
          </a:xfrm>
          <a:custGeom>
            <a:avLst/>
            <a:gdLst/>
            <a:ahLst/>
            <a:cxnLst/>
            <a:rect l="l" t="t" r="r" b="b"/>
            <a:pathLst>
              <a:path w="809506" h="574749">
                <a:moveTo>
                  <a:pt x="0" y="0"/>
                </a:moveTo>
                <a:lnTo>
                  <a:pt x="809507" y="0"/>
                </a:lnTo>
                <a:lnTo>
                  <a:pt x="809507" y="574749"/>
                </a:lnTo>
                <a:lnTo>
                  <a:pt x="0" y="57474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CF516BEA-BF38-CAAE-C249-DFAA4C3D41D8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F40496A3-A847-F2BF-0206-44FD09AA82B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42AD5A15-0678-36DB-A369-772896B5C968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C06F1741-ED1A-74CE-186E-523567798DD9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33" name="Freeform 7">
            <a:extLst>
              <a:ext uri="{FF2B5EF4-FFF2-40B4-BE49-F238E27FC236}">
                <a16:creationId xmlns:a16="http://schemas.microsoft.com/office/drawing/2014/main" id="{D71233CC-56A0-4944-EA66-A36C6455C800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4143" y="2868500"/>
            <a:ext cx="7683340" cy="4530933"/>
            <a:chOff x="0" y="0"/>
            <a:chExt cx="10244453" cy="6041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44453" cy="6041244"/>
            </a:xfrm>
            <a:custGeom>
              <a:avLst/>
              <a:gdLst/>
              <a:ahLst/>
              <a:cxnLst/>
              <a:rect l="l" t="t" r="r" b="b"/>
              <a:pathLst>
                <a:path w="10244453" h="6041244">
                  <a:moveTo>
                    <a:pt x="0" y="0"/>
                  </a:moveTo>
                  <a:lnTo>
                    <a:pt x="10244453" y="0"/>
                  </a:lnTo>
                  <a:lnTo>
                    <a:pt x="10244453" y="6041244"/>
                  </a:lnTo>
                  <a:lnTo>
                    <a:pt x="0" y="60412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6200"/>
              <a:ext cx="10244453" cy="596504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199"/>
                </a:lnSpc>
              </a:pPr>
              <a:r>
                <a:rPr lang="en-US" sz="5740" dirty="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Book et on-</a:t>
              </a:r>
            </a:p>
            <a:p>
              <a:pPr algn="l">
                <a:lnSpc>
                  <a:spcPts val="6199"/>
                </a:lnSpc>
              </a:pPr>
              <a:r>
                <a:rPr lang="en-US" sz="5740" dirty="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boarding </a:t>
              </a:r>
              <a:r>
                <a:rPr lang="en-US" sz="5740" dirty="0" err="1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møde</a:t>
              </a:r>
              <a:r>
                <a:rPr lang="en-US" sz="5740" dirty="0">
                  <a:solidFill>
                    <a:srgbClr val="202020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</a:t>
              </a:r>
            </a:p>
            <a:p>
              <a:pPr algn="l">
                <a:lnSpc>
                  <a:spcPts val="6199"/>
                </a:lnSpc>
              </a:pPr>
              <a:r>
                <a:rPr lang="en-US" sz="5740" dirty="0" err="1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og</a:t>
              </a:r>
              <a:r>
                <a:rPr lang="en-US" sz="5740" dirty="0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 lad Verarca </a:t>
              </a:r>
              <a:r>
                <a:rPr lang="en-US" sz="5740" dirty="0" err="1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hjælpe</a:t>
              </a:r>
              <a:r>
                <a:rPr lang="en-US" sz="5740" dirty="0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 </a:t>
              </a:r>
              <a:r>
                <a:rPr lang="en-US" sz="5740" dirty="0" err="1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jer</a:t>
              </a:r>
              <a:r>
                <a:rPr lang="en-US" sz="5740" dirty="0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 </a:t>
              </a:r>
              <a:r>
                <a:rPr lang="en-US" sz="5740" dirty="0" err="1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i</a:t>
              </a:r>
              <a:r>
                <a:rPr lang="en-US" sz="5740" dirty="0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 </a:t>
              </a:r>
              <a:r>
                <a:rPr lang="en-US" sz="5740" dirty="0" err="1">
                  <a:solidFill>
                    <a:srgbClr val="202020"/>
                  </a:solidFill>
                  <a:latin typeface="Funnel Display"/>
                  <a:ea typeface="Funnel Display"/>
                  <a:cs typeface="Funnel Display"/>
                  <a:sym typeface="Funnel Display"/>
                </a:rPr>
                <a:t>mål</a:t>
              </a:r>
              <a:endParaRPr lang="en-US" sz="5740" dirty="0">
                <a:solidFill>
                  <a:srgbClr val="202020"/>
                </a:solidFill>
                <a:latin typeface="Funnel Display"/>
                <a:ea typeface="Funnel Display"/>
                <a:cs typeface="Funnel Display"/>
                <a:sym typeface="Funnel Display"/>
              </a:endParaRPr>
            </a:p>
            <a:p>
              <a:pPr algn="l">
                <a:lnSpc>
                  <a:spcPts val="6847"/>
                </a:lnSpc>
              </a:pPr>
              <a:endParaRPr lang="en-US" sz="5740" dirty="0">
                <a:solidFill>
                  <a:srgbClr val="202020"/>
                </a:solidFill>
                <a:latin typeface="Funnel Display"/>
                <a:ea typeface="Funnel Display"/>
                <a:cs typeface="Funnel Display"/>
                <a:sym typeface="Funnel Display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31293" y="2558607"/>
            <a:ext cx="1396360" cy="309892"/>
            <a:chOff x="0" y="0"/>
            <a:chExt cx="1861814" cy="4131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1820" cy="413131"/>
            </a:xfrm>
            <a:custGeom>
              <a:avLst/>
              <a:gdLst/>
              <a:ahLst/>
              <a:cxnLst/>
              <a:rect l="l" t="t" r="r" b="b"/>
              <a:pathLst>
                <a:path w="1861820" h="413131">
                  <a:moveTo>
                    <a:pt x="0" y="0"/>
                  </a:moveTo>
                  <a:lnTo>
                    <a:pt x="1861820" y="0"/>
                  </a:lnTo>
                  <a:lnTo>
                    <a:pt x="1861820" y="413131"/>
                  </a:lnTo>
                  <a:lnTo>
                    <a:pt x="0" y="413131"/>
                  </a:lnTo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861814" cy="413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260"/>
                </a:lnSpc>
              </a:pPr>
              <a:r>
                <a:rPr lang="en-US" sz="1050">
                  <a:solidFill>
                    <a:srgbClr val="FF6C47"/>
                  </a:solidFill>
                  <a:latin typeface="Lexend Deca"/>
                  <a:ea typeface="Lexend Deca"/>
                  <a:cs typeface="Lexend Deca"/>
                  <a:sym typeface="Lexend Deca"/>
                </a:rPr>
                <a:t>        BOOK MØDE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78692" y="2666898"/>
            <a:ext cx="81377" cy="81376"/>
            <a:chOff x="0" y="0"/>
            <a:chExt cx="108502" cy="1085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58" cy="108458"/>
            </a:xfrm>
            <a:custGeom>
              <a:avLst/>
              <a:gdLst/>
              <a:ahLst/>
              <a:cxnLst/>
              <a:rect l="l" t="t" r="r" b="b"/>
              <a:pathLst>
                <a:path w="108458" h="108458">
                  <a:moveTo>
                    <a:pt x="0" y="0"/>
                  </a:moveTo>
                  <a:lnTo>
                    <a:pt x="108458" y="0"/>
                  </a:lnTo>
                  <a:lnTo>
                    <a:pt x="108458" y="108458"/>
                  </a:lnTo>
                  <a:lnTo>
                    <a:pt x="0" y="108458"/>
                  </a:ln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4143" y="6699693"/>
            <a:ext cx="2463801" cy="1028700"/>
            <a:chOff x="0" y="0"/>
            <a:chExt cx="3285068" cy="1371600"/>
          </a:xfrm>
        </p:grpSpPr>
        <p:sp>
          <p:nvSpPr>
            <p:cNvPr id="12" name="Freeform 12"/>
            <p:cNvSpPr/>
            <p:nvPr/>
          </p:nvSpPr>
          <p:spPr>
            <a:xfrm>
              <a:off x="76200" y="76200"/>
              <a:ext cx="3132582" cy="1219200"/>
            </a:xfrm>
            <a:custGeom>
              <a:avLst/>
              <a:gdLst/>
              <a:ahLst/>
              <a:cxnLst/>
              <a:rect l="l" t="t" r="r" b="b"/>
              <a:pathLst>
                <a:path w="3132582" h="1219200">
                  <a:moveTo>
                    <a:pt x="0" y="609600"/>
                  </a:moveTo>
                  <a:cubicBezTo>
                    <a:pt x="0" y="272923"/>
                    <a:pt x="292862" y="0"/>
                    <a:pt x="653923" y="0"/>
                  </a:cubicBezTo>
                  <a:lnTo>
                    <a:pt x="2478659" y="0"/>
                  </a:lnTo>
                  <a:cubicBezTo>
                    <a:pt x="2839847" y="0"/>
                    <a:pt x="3132582" y="272923"/>
                    <a:pt x="3132582" y="609600"/>
                  </a:cubicBezTo>
                  <a:cubicBezTo>
                    <a:pt x="3132582" y="946277"/>
                    <a:pt x="2839720" y="1219200"/>
                    <a:pt x="2478659" y="1219200"/>
                  </a:cubicBezTo>
                  <a:lnTo>
                    <a:pt x="653923" y="1219200"/>
                  </a:lnTo>
                  <a:cubicBezTo>
                    <a:pt x="292862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FF6C47"/>
            </a:solidFill>
          </p:spPr>
          <p:txBody>
            <a:bodyPr/>
            <a:lstStyle/>
            <a:p>
              <a:endParaRPr lang="da-DK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285109" cy="1371600"/>
            </a:xfrm>
            <a:custGeom>
              <a:avLst/>
              <a:gdLst/>
              <a:ahLst/>
              <a:cxnLst/>
              <a:rect l="l" t="t" r="r" b="b"/>
              <a:pathLst>
                <a:path w="3285109" h="1371600">
                  <a:moveTo>
                    <a:pt x="0" y="685800"/>
                  </a:moveTo>
                  <a:cubicBezTo>
                    <a:pt x="0" y="302133"/>
                    <a:pt x="332105" y="0"/>
                    <a:pt x="730123" y="0"/>
                  </a:cubicBezTo>
                  <a:lnTo>
                    <a:pt x="2554859" y="0"/>
                  </a:lnTo>
                  <a:lnTo>
                    <a:pt x="2554859" y="76200"/>
                  </a:lnTo>
                  <a:lnTo>
                    <a:pt x="2554859" y="0"/>
                  </a:lnTo>
                  <a:lnTo>
                    <a:pt x="2554859" y="76200"/>
                  </a:lnTo>
                  <a:lnTo>
                    <a:pt x="2554859" y="0"/>
                  </a:lnTo>
                  <a:cubicBezTo>
                    <a:pt x="2953004" y="0"/>
                    <a:pt x="3284982" y="302133"/>
                    <a:pt x="3284982" y="685800"/>
                  </a:cubicBezTo>
                  <a:cubicBezTo>
                    <a:pt x="3284982" y="720725"/>
                    <a:pt x="3261233" y="751205"/>
                    <a:pt x="3227324" y="759714"/>
                  </a:cubicBezTo>
                  <a:lnTo>
                    <a:pt x="3208909" y="685800"/>
                  </a:lnTo>
                  <a:lnTo>
                    <a:pt x="3285109" y="685800"/>
                  </a:lnTo>
                  <a:cubicBezTo>
                    <a:pt x="3285109" y="1069467"/>
                    <a:pt x="2953004" y="1371600"/>
                    <a:pt x="2554986" y="1371600"/>
                  </a:cubicBezTo>
                  <a:lnTo>
                    <a:pt x="2554986" y="1295400"/>
                  </a:lnTo>
                  <a:lnTo>
                    <a:pt x="2554986" y="1371600"/>
                  </a:lnTo>
                  <a:lnTo>
                    <a:pt x="730123" y="1371600"/>
                  </a:lnTo>
                  <a:lnTo>
                    <a:pt x="730123" y="1295400"/>
                  </a:lnTo>
                  <a:lnTo>
                    <a:pt x="730123" y="1371600"/>
                  </a:lnTo>
                  <a:cubicBezTo>
                    <a:pt x="332105" y="1371600"/>
                    <a:pt x="0" y="1069467"/>
                    <a:pt x="0" y="685800"/>
                  </a:cubicBezTo>
                  <a:lnTo>
                    <a:pt x="76200" y="685800"/>
                  </a:lnTo>
                  <a:lnTo>
                    <a:pt x="0" y="685800"/>
                  </a:lnTo>
                  <a:moveTo>
                    <a:pt x="152400" y="685800"/>
                  </a:moveTo>
                  <a:lnTo>
                    <a:pt x="76200" y="685800"/>
                  </a:lnTo>
                  <a:lnTo>
                    <a:pt x="152400" y="685800"/>
                  </a:lnTo>
                  <a:cubicBezTo>
                    <a:pt x="152400" y="975487"/>
                    <a:pt x="405892" y="1219200"/>
                    <a:pt x="730123" y="1219200"/>
                  </a:cubicBezTo>
                  <a:lnTo>
                    <a:pt x="2554859" y="1219200"/>
                  </a:lnTo>
                  <a:cubicBezTo>
                    <a:pt x="2879090" y="1219200"/>
                    <a:pt x="3132582" y="975487"/>
                    <a:pt x="3132582" y="685800"/>
                  </a:cubicBezTo>
                  <a:cubicBezTo>
                    <a:pt x="3132582" y="650875"/>
                    <a:pt x="3156331" y="620395"/>
                    <a:pt x="3190240" y="611886"/>
                  </a:cubicBezTo>
                  <a:lnTo>
                    <a:pt x="3208909" y="685800"/>
                  </a:lnTo>
                  <a:lnTo>
                    <a:pt x="3132709" y="685800"/>
                  </a:lnTo>
                  <a:cubicBezTo>
                    <a:pt x="3132709" y="396113"/>
                    <a:pt x="2879217" y="152400"/>
                    <a:pt x="2554986" y="152400"/>
                  </a:cubicBezTo>
                  <a:lnTo>
                    <a:pt x="730123" y="152400"/>
                  </a:lnTo>
                  <a:lnTo>
                    <a:pt x="730123" y="76200"/>
                  </a:lnTo>
                  <a:lnTo>
                    <a:pt x="730123" y="152400"/>
                  </a:lnTo>
                  <a:cubicBezTo>
                    <a:pt x="405892" y="152400"/>
                    <a:pt x="152400" y="396113"/>
                    <a:pt x="152400" y="685800"/>
                  </a:cubicBezTo>
                  <a:close/>
                </a:path>
              </a:pathLst>
            </a:custGeom>
            <a:solidFill>
              <a:srgbClr val="FF6C47">
                <a:alpha val="5098"/>
              </a:srgbClr>
            </a:solidFill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3285068" cy="1381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dirty="0">
                  <a:solidFill>
                    <a:schemeClr val="bg1"/>
                  </a:solidFill>
                  <a:latin typeface="Lexend Deca"/>
                  <a:ea typeface="Lexend Deca"/>
                  <a:cs typeface="Lexend Deca"/>
                  <a:sym typeface="Lexend Deca"/>
                  <a:hlinkClick r:id="rId2" tooltip="https://verarca.dk/samhandel/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Book nu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90884" y="1268345"/>
            <a:ext cx="5387033" cy="7750310"/>
          </a:xfrm>
          <a:custGeom>
            <a:avLst/>
            <a:gdLst/>
            <a:ahLst/>
            <a:cxnLst/>
            <a:rect l="l" t="t" r="r" b="b"/>
            <a:pathLst>
              <a:path w="5387033" h="7750310">
                <a:moveTo>
                  <a:pt x="0" y="0"/>
                </a:moveTo>
                <a:lnTo>
                  <a:pt x="5387033" y="0"/>
                </a:lnTo>
                <a:lnTo>
                  <a:pt x="5387033" y="7750310"/>
                </a:lnTo>
                <a:lnTo>
                  <a:pt x="0" y="775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0B444B64-333F-DCEC-C5C4-B8E4C1AE72BC}"/>
              </a:ext>
            </a:extLst>
          </p:cNvPr>
          <p:cNvSpPr/>
          <p:nvPr/>
        </p:nvSpPr>
        <p:spPr>
          <a:xfrm rot="-5400000">
            <a:off x="-345114" y="3316523"/>
            <a:ext cx="1512527" cy="212699"/>
          </a:xfrm>
          <a:custGeom>
            <a:avLst/>
            <a:gdLst/>
            <a:ahLst/>
            <a:cxnLst/>
            <a:rect l="l" t="t" r="r" b="b"/>
            <a:pathLst>
              <a:path w="1512527" h="212699">
                <a:moveTo>
                  <a:pt x="0" y="0"/>
                </a:moveTo>
                <a:lnTo>
                  <a:pt x="1512526" y="0"/>
                </a:lnTo>
                <a:lnTo>
                  <a:pt x="1512526" y="212699"/>
                </a:lnTo>
                <a:lnTo>
                  <a:pt x="0" y="21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432" b="-1432"/>
            </a:stretch>
          </a:blipFill>
        </p:spPr>
        <p:txBody>
          <a:bodyPr/>
          <a:lstStyle/>
          <a:p>
            <a:endParaRPr lang="da-DK"/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5BEFAC82-87EC-A5BD-45AE-8AB94C510A2B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-359176" y="2327495"/>
            <a:ext cx="660581" cy="247028"/>
            <a:chOff x="0" y="0"/>
            <a:chExt cx="3785938" cy="1415772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2DFB6A3-238F-BD76-CFCD-FAB0D8E13F2E}"/>
                </a:ext>
              </a:extLst>
            </p:cNvPr>
            <p:cNvSpPr/>
            <p:nvPr/>
          </p:nvSpPr>
          <p:spPr>
            <a:xfrm>
              <a:off x="0" y="0"/>
              <a:ext cx="3785938" cy="1415772"/>
            </a:xfrm>
            <a:custGeom>
              <a:avLst/>
              <a:gdLst/>
              <a:ahLst/>
              <a:cxnLst/>
              <a:rect l="l" t="t" r="r" b="b"/>
              <a:pathLst>
                <a:path w="3785938" h="1415772">
                  <a:moveTo>
                    <a:pt x="0" y="0"/>
                  </a:moveTo>
                  <a:lnTo>
                    <a:pt x="3785938" y="0"/>
                  </a:lnTo>
                  <a:lnTo>
                    <a:pt x="3785938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da-DK" sz="800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52ED638D-FC04-31B6-FC03-D904F9ADEB37}"/>
                </a:ext>
              </a:extLst>
            </p:cNvPr>
            <p:cNvSpPr txBox="1"/>
            <p:nvPr/>
          </p:nvSpPr>
          <p:spPr>
            <a:xfrm>
              <a:off x="0" y="-28575"/>
              <a:ext cx="3785938" cy="1444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200"/>
                </a:lnSpc>
              </a:pPr>
              <a:r>
                <a:rPr lang="en-US" sz="2400" dirty="0">
                  <a:solidFill>
                    <a:srgbClr val="FF6C47"/>
                  </a:solidFill>
                  <a:latin typeface="Arimo"/>
                  <a:ea typeface="Arimo"/>
                  <a:cs typeface="Arimo"/>
                  <a:sym typeface="Arimo"/>
                </a:rPr>
                <a:t>X</a:t>
              </a: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:a16="http://schemas.microsoft.com/office/drawing/2014/main" id="{570D2AB1-4BB8-9C0A-759D-6B0F3CA00DB9}"/>
              </a:ext>
            </a:extLst>
          </p:cNvPr>
          <p:cNvSpPr>
            <a:spLocks noChangeAspect="1"/>
          </p:cNvSpPr>
          <p:nvPr/>
        </p:nvSpPr>
        <p:spPr>
          <a:xfrm rot="16200000">
            <a:off x="-632902" y="1022652"/>
            <a:ext cx="2038371" cy="374067"/>
          </a:xfrm>
          <a:custGeom>
            <a:avLst/>
            <a:gdLst/>
            <a:ahLst/>
            <a:cxnLst/>
            <a:rect l="l" t="t" r="r" b="b"/>
            <a:pathLst>
              <a:path w="6403886" h="1175194">
                <a:moveTo>
                  <a:pt x="0" y="0"/>
                </a:moveTo>
                <a:lnTo>
                  <a:pt x="6403886" y="0"/>
                </a:lnTo>
                <a:lnTo>
                  <a:pt x="6403886" y="1175194"/>
                </a:lnTo>
                <a:lnTo>
                  <a:pt x="0" y="11751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95" r="-2773"/>
            </a:stretch>
          </a:blipFill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273</Words>
  <Application>Microsoft Macintosh PowerPoint</Application>
  <PresentationFormat>Custom</PresentationFormat>
  <Paragraphs>100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Funnel Display</vt:lpstr>
      <vt:lpstr>Lexend 1 Light</vt:lpstr>
      <vt:lpstr>Arial</vt:lpstr>
      <vt:lpstr>Lexend 2</vt:lpstr>
      <vt:lpstr>Calibri</vt:lpstr>
      <vt:lpstr>Arimo</vt:lpstr>
      <vt:lpstr>Lexend Light</vt:lpstr>
      <vt:lpstr>Lexend Deca</vt:lpstr>
      <vt:lpstr>Office Theme</vt:lpstr>
      <vt:lpstr>PowerPoint Presentation</vt:lpstr>
      <vt:lpstr>PowerPoint Presentation</vt:lpstr>
      <vt:lpstr>PowerPoint Presentation</vt:lpstr>
      <vt:lpstr>Flowchart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Flowchart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 af  Samhandel - DEMO - Præsentation</dc:title>
  <cp:lastModifiedBy>Olaf Lyngaard Petersen</cp:lastModifiedBy>
  <cp:revision>5</cp:revision>
  <dcterms:created xsi:type="dcterms:W3CDTF">2006-08-16T00:00:00Z</dcterms:created>
  <dcterms:modified xsi:type="dcterms:W3CDTF">2025-04-29T13:54:59Z</dcterms:modified>
  <dc:identifier>DAGlbzgIsRw</dc:identifier>
</cp:coreProperties>
</file>